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slideLayouts/_rels/slideLayout1.xml.rels" ContentType="application/vnd.openxmlformats-package.relationships+xml"/>
  <Override PartName="/ppt/slideLayouts/slideLayout1.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3.png" ContentType="image/png"/>
  <Override PartName="/ppt/media/image14.png" ContentType="image/png"/>
  <Override PartName="/ppt/media/image5.png" ContentType="image/png"/>
  <Override PartName="/ppt/media/image6.png" ContentType="image/png"/>
  <Override PartName="/ppt/media/image10.png" ContentType="image/png"/>
  <Override PartName="/ppt/media/image1.png" ContentType="image/png"/>
  <Override PartName="/ppt/media/image7.png" ContentType="image/png"/>
  <Override PartName="/ppt/media/image12.jpeg" ContentType="image/jpeg"/>
  <Override PartName="/ppt/media/image11.png" ContentType="image/png"/>
  <Override PartName="/ppt/media/image2.png" ContentType="image/png"/>
  <Override PartName="/ppt/media/image8.png" ContentType="image/png"/>
  <Override PartName="/ppt/media/image9.png" ContentType="image/png"/>
  <Override PartName="/ppt/media/image13.png" ContentType="image/png"/>
  <Override PartName="/ppt/media/image4.png" ContentType="image/png"/>
  <Override PartName="/ppt/slides/_rels/slide5.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23.xml.rels" ContentType="application/vnd.openxmlformats-package.relationships+xml"/>
  <Override PartName="/ppt/notesSlides/_rels/notesSlide7.xml.rels" ContentType="application/vnd.openxmlformats-package.relationships+xml"/>
  <Override PartName="/ppt/notesSlides/_rels/notesSlide22.xml.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4.xml.rels" ContentType="application/vnd.openxmlformats-package.relationships+xml"/>
  <Override PartName="/ppt/notesSlides/_rels/notesSlide17.xml.rels" ContentType="application/vnd.openxmlformats-package.relationships+xml"/>
  <Override PartName="/ppt/notesSlides/_rels/notesSlide5.xml.rels" ContentType="application/vnd.openxmlformats-package.relationships+xml"/>
  <Override PartName="/ppt/notesSlides/_rels/notesSlide18.xml.rels" ContentType="application/vnd.openxmlformats-package.relationships+xml"/>
  <Override PartName="/ppt/notesSlides/_rels/notesSlide6.xml.rels" ContentType="application/vnd.openxmlformats-package.relationships+xml"/>
  <Override PartName="/ppt/notesSlides/_rels/notesSlide21.xml.rels" ContentType="application/vnd.openxmlformats-package.relationships+xml"/>
  <Override PartName="/ppt/notesSlides/_rels/notesSlide19.xml.rels" ContentType="application/vnd.openxmlformats-package.relationships+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22.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4.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Lst>
  <p:sldSz cx="12192000" cy="6858000"/>
  <p:notesSz cx="9144000" cy="51435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870" strike="noStrike" u="none">
                <a:solidFill>
                  <a:srgbClr val="000000"/>
                </a:solidFill>
                <a:effectLst/>
                <a:uFillTx/>
                <a:latin typeface="Arial"/>
              </a:rPr>
              <a:t>Click to move the </a:t>
            </a:r>
            <a:r>
              <a:rPr b="0" lang="en-US" sz="1870" strike="noStrike" u="none">
                <a:solidFill>
                  <a:srgbClr val="000000"/>
                </a:solidFill>
                <a:effectLst/>
                <a:uFillTx/>
                <a:latin typeface="Arial"/>
              </a:rPr>
              <a:t>slide</a:t>
            </a:r>
            <a:endParaRPr b="0" lang="en-US" sz="1870" strike="noStrike" u="none">
              <a:solidFill>
                <a:srgbClr val="000000"/>
              </a:solidFill>
              <a:effectLst/>
              <a:uFillTx/>
              <a:latin typeface="Arial"/>
            </a:endParaRPr>
          </a:p>
        </p:txBody>
      </p:sp>
      <p:sp>
        <p:nvSpPr>
          <p:cNvPr id="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4"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5"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6"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7"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681E95B2-5DB4-44FD-9FBD-660C3E00374D}"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sldImg"/>
          </p:nvPr>
        </p:nvSpPr>
        <p:spPr>
          <a:xfrm>
            <a:off x="3029040" y="642960"/>
            <a:ext cx="3085920" cy="1736280"/>
          </a:xfrm>
          <a:prstGeom prst="rect">
            <a:avLst/>
          </a:prstGeom>
          <a:ln w="0">
            <a:noFill/>
          </a:ln>
        </p:spPr>
      </p:sp>
      <p:sp>
        <p:nvSpPr>
          <p:cNvPr id="154" name="PlaceHolder 2"/>
          <p:cNvSpPr>
            <a:spLocks noGrp="1"/>
          </p:cNvSpPr>
          <p:nvPr>
            <p:ph type="body"/>
          </p:nvPr>
        </p:nvSpPr>
        <p:spPr>
          <a:xfrm>
            <a:off x="914400" y="2475000"/>
            <a:ext cx="7314840" cy="20253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55" name="PlaceHolder 3"/>
          <p:cNvSpPr>
            <a:spLocks noGrp="1"/>
          </p:cNvSpPr>
          <p:nvPr>
            <p:ph type="sldNum" idx="10"/>
          </p:nvPr>
        </p:nvSpPr>
        <p:spPr>
          <a:xfrm>
            <a:off x="5180040" y="4886280"/>
            <a:ext cx="3962160" cy="2566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CC436E4E-4BD1-4A5B-90E4-75BC710DF670}"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sldImg"/>
          </p:nvPr>
        </p:nvSpPr>
        <p:spPr>
          <a:xfrm>
            <a:off x="3029040" y="642960"/>
            <a:ext cx="3085920" cy="1736280"/>
          </a:xfrm>
          <a:prstGeom prst="rect">
            <a:avLst/>
          </a:prstGeom>
          <a:ln w="0">
            <a:noFill/>
          </a:ln>
        </p:spPr>
      </p:sp>
      <p:sp>
        <p:nvSpPr>
          <p:cNvPr id="157" name="PlaceHolder 2"/>
          <p:cNvSpPr>
            <a:spLocks noGrp="1"/>
          </p:cNvSpPr>
          <p:nvPr>
            <p:ph type="body"/>
          </p:nvPr>
        </p:nvSpPr>
        <p:spPr>
          <a:xfrm>
            <a:off x="914400" y="2475000"/>
            <a:ext cx="7314840" cy="20253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58" name="PlaceHolder 3"/>
          <p:cNvSpPr>
            <a:spLocks noGrp="1"/>
          </p:cNvSpPr>
          <p:nvPr>
            <p:ph type="sldNum" idx="11"/>
          </p:nvPr>
        </p:nvSpPr>
        <p:spPr>
          <a:xfrm>
            <a:off x="5180040" y="4886280"/>
            <a:ext cx="3962160" cy="2566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64B15F3A-D28C-4DF2-BE09-E7A9BB53BAC6}"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sldImg"/>
          </p:nvPr>
        </p:nvSpPr>
        <p:spPr>
          <a:xfrm>
            <a:off x="3029040" y="642960"/>
            <a:ext cx="3085920" cy="1736280"/>
          </a:xfrm>
          <a:prstGeom prst="rect">
            <a:avLst/>
          </a:prstGeom>
          <a:ln w="0">
            <a:noFill/>
          </a:ln>
        </p:spPr>
      </p:sp>
      <p:sp>
        <p:nvSpPr>
          <p:cNvPr id="160" name="PlaceHolder 2"/>
          <p:cNvSpPr>
            <a:spLocks noGrp="1"/>
          </p:cNvSpPr>
          <p:nvPr>
            <p:ph type="body"/>
          </p:nvPr>
        </p:nvSpPr>
        <p:spPr>
          <a:xfrm>
            <a:off x="914400" y="2475000"/>
            <a:ext cx="7314840" cy="20253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61" name="PlaceHolder 3"/>
          <p:cNvSpPr>
            <a:spLocks noGrp="1"/>
          </p:cNvSpPr>
          <p:nvPr>
            <p:ph type="sldNum" idx="12"/>
          </p:nvPr>
        </p:nvSpPr>
        <p:spPr>
          <a:xfrm>
            <a:off x="5180040" y="4886280"/>
            <a:ext cx="3962160" cy="2566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EA96EDD7-A0C5-4A02-A742-2ECD9ED97F64}"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sldImg"/>
          </p:nvPr>
        </p:nvSpPr>
        <p:spPr>
          <a:xfrm>
            <a:off x="3029040" y="642960"/>
            <a:ext cx="3085920" cy="1736280"/>
          </a:xfrm>
          <a:prstGeom prst="rect">
            <a:avLst/>
          </a:prstGeom>
          <a:ln w="0">
            <a:noFill/>
          </a:ln>
        </p:spPr>
      </p:sp>
      <p:sp>
        <p:nvSpPr>
          <p:cNvPr id="163" name="PlaceHolder 2"/>
          <p:cNvSpPr>
            <a:spLocks noGrp="1"/>
          </p:cNvSpPr>
          <p:nvPr>
            <p:ph type="body"/>
          </p:nvPr>
        </p:nvSpPr>
        <p:spPr>
          <a:xfrm>
            <a:off x="914400" y="2475000"/>
            <a:ext cx="7314840" cy="20253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64" name="PlaceHolder 3"/>
          <p:cNvSpPr>
            <a:spLocks noGrp="1"/>
          </p:cNvSpPr>
          <p:nvPr>
            <p:ph type="sldNum" idx="13"/>
          </p:nvPr>
        </p:nvSpPr>
        <p:spPr>
          <a:xfrm>
            <a:off x="5180040" y="4886280"/>
            <a:ext cx="3962160" cy="2566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8F678200-594A-4DAA-BFF6-765B1C9492E5}"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sldImg"/>
          </p:nvPr>
        </p:nvSpPr>
        <p:spPr>
          <a:xfrm>
            <a:off x="3029040" y="642960"/>
            <a:ext cx="3085920" cy="1736280"/>
          </a:xfrm>
          <a:prstGeom prst="rect">
            <a:avLst/>
          </a:prstGeom>
          <a:ln w="0">
            <a:noFill/>
          </a:ln>
        </p:spPr>
      </p:sp>
      <p:sp>
        <p:nvSpPr>
          <p:cNvPr id="166" name="PlaceHolder 2"/>
          <p:cNvSpPr>
            <a:spLocks noGrp="1"/>
          </p:cNvSpPr>
          <p:nvPr>
            <p:ph type="body"/>
          </p:nvPr>
        </p:nvSpPr>
        <p:spPr>
          <a:xfrm>
            <a:off x="914400" y="2475000"/>
            <a:ext cx="7314840" cy="20253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67" name="PlaceHolder 3"/>
          <p:cNvSpPr>
            <a:spLocks noGrp="1"/>
          </p:cNvSpPr>
          <p:nvPr>
            <p:ph type="sldNum" idx="14"/>
          </p:nvPr>
        </p:nvSpPr>
        <p:spPr>
          <a:xfrm>
            <a:off x="5180040" y="4886280"/>
            <a:ext cx="3962160" cy="2566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D09EFC68-3E2A-400F-89AD-0A86E383B4EF}"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sldImg"/>
          </p:nvPr>
        </p:nvSpPr>
        <p:spPr>
          <a:xfrm>
            <a:off x="3029040" y="642960"/>
            <a:ext cx="3085920" cy="1736280"/>
          </a:xfrm>
          <a:prstGeom prst="rect">
            <a:avLst/>
          </a:prstGeom>
          <a:ln w="0">
            <a:noFill/>
          </a:ln>
        </p:spPr>
      </p:sp>
      <p:sp>
        <p:nvSpPr>
          <p:cNvPr id="169" name="PlaceHolder 2"/>
          <p:cNvSpPr>
            <a:spLocks noGrp="1"/>
          </p:cNvSpPr>
          <p:nvPr>
            <p:ph type="body"/>
          </p:nvPr>
        </p:nvSpPr>
        <p:spPr>
          <a:xfrm>
            <a:off x="914400" y="2475000"/>
            <a:ext cx="7314840" cy="20253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70" name="PlaceHolder 3"/>
          <p:cNvSpPr>
            <a:spLocks noGrp="1"/>
          </p:cNvSpPr>
          <p:nvPr>
            <p:ph type="sldNum" idx="15"/>
          </p:nvPr>
        </p:nvSpPr>
        <p:spPr>
          <a:xfrm>
            <a:off x="5180040" y="4886280"/>
            <a:ext cx="3962160" cy="2566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7FB0DA21-1CBA-4BE3-B733-953955182616}"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sldImg"/>
          </p:nvPr>
        </p:nvSpPr>
        <p:spPr>
          <a:xfrm>
            <a:off x="3029040" y="642960"/>
            <a:ext cx="3085920" cy="1736280"/>
          </a:xfrm>
          <a:prstGeom prst="rect">
            <a:avLst/>
          </a:prstGeom>
          <a:ln w="0">
            <a:noFill/>
          </a:ln>
        </p:spPr>
      </p:sp>
      <p:sp>
        <p:nvSpPr>
          <p:cNvPr id="172" name="PlaceHolder 2"/>
          <p:cNvSpPr>
            <a:spLocks noGrp="1"/>
          </p:cNvSpPr>
          <p:nvPr>
            <p:ph type="body"/>
          </p:nvPr>
        </p:nvSpPr>
        <p:spPr>
          <a:xfrm>
            <a:off x="914400" y="2475000"/>
            <a:ext cx="7314840" cy="20253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73" name="PlaceHolder 3"/>
          <p:cNvSpPr>
            <a:spLocks noGrp="1"/>
          </p:cNvSpPr>
          <p:nvPr>
            <p:ph type="sldNum" idx="16"/>
          </p:nvPr>
        </p:nvSpPr>
        <p:spPr>
          <a:xfrm>
            <a:off x="5180040" y="4886280"/>
            <a:ext cx="3962160" cy="2566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CC4A1D3E-569D-4B3E-882E-04B62A6FAA61}"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sldImg"/>
          </p:nvPr>
        </p:nvSpPr>
        <p:spPr>
          <a:xfrm>
            <a:off x="3029040" y="642960"/>
            <a:ext cx="3085920" cy="1736280"/>
          </a:xfrm>
          <a:prstGeom prst="rect">
            <a:avLst/>
          </a:prstGeom>
          <a:ln w="0">
            <a:noFill/>
          </a:ln>
        </p:spPr>
      </p:sp>
      <p:sp>
        <p:nvSpPr>
          <p:cNvPr id="175" name="PlaceHolder 2"/>
          <p:cNvSpPr>
            <a:spLocks noGrp="1"/>
          </p:cNvSpPr>
          <p:nvPr>
            <p:ph type="body"/>
          </p:nvPr>
        </p:nvSpPr>
        <p:spPr>
          <a:xfrm>
            <a:off x="914400" y="2475000"/>
            <a:ext cx="7314840" cy="20253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76" name="PlaceHolder 3"/>
          <p:cNvSpPr>
            <a:spLocks noGrp="1"/>
          </p:cNvSpPr>
          <p:nvPr>
            <p:ph type="sldNum" idx="17"/>
          </p:nvPr>
        </p:nvSpPr>
        <p:spPr>
          <a:xfrm>
            <a:off x="5180040" y="4886280"/>
            <a:ext cx="3962160" cy="2566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A1D2F34A-03FC-4721-A887-E87E501E9BA4}"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sldImg"/>
          </p:nvPr>
        </p:nvSpPr>
        <p:spPr>
          <a:xfrm>
            <a:off x="3029040" y="642960"/>
            <a:ext cx="3085920" cy="1736280"/>
          </a:xfrm>
          <a:prstGeom prst="rect">
            <a:avLst/>
          </a:prstGeom>
          <a:ln w="0">
            <a:noFill/>
          </a:ln>
        </p:spPr>
      </p:sp>
      <p:sp>
        <p:nvSpPr>
          <p:cNvPr id="178" name="PlaceHolder 2"/>
          <p:cNvSpPr>
            <a:spLocks noGrp="1"/>
          </p:cNvSpPr>
          <p:nvPr>
            <p:ph type="body"/>
          </p:nvPr>
        </p:nvSpPr>
        <p:spPr>
          <a:xfrm>
            <a:off x="914400" y="2475000"/>
            <a:ext cx="7314840" cy="20253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79" name="PlaceHolder 3"/>
          <p:cNvSpPr>
            <a:spLocks noGrp="1"/>
          </p:cNvSpPr>
          <p:nvPr>
            <p:ph type="sldNum" idx="18"/>
          </p:nvPr>
        </p:nvSpPr>
        <p:spPr>
          <a:xfrm>
            <a:off x="5180040" y="4886280"/>
            <a:ext cx="3962160" cy="2566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DD76EB37-AEC1-4F5C-B0BB-133A4972E92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sldImg"/>
          </p:nvPr>
        </p:nvSpPr>
        <p:spPr>
          <a:xfrm>
            <a:off x="3029040" y="642960"/>
            <a:ext cx="3085920" cy="1736280"/>
          </a:xfrm>
          <a:prstGeom prst="rect">
            <a:avLst/>
          </a:prstGeom>
          <a:ln w="0">
            <a:noFill/>
          </a:ln>
        </p:spPr>
      </p:sp>
      <p:sp>
        <p:nvSpPr>
          <p:cNvPr id="181" name="PlaceHolder 2"/>
          <p:cNvSpPr>
            <a:spLocks noGrp="1"/>
          </p:cNvSpPr>
          <p:nvPr>
            <p:ph type="body"/>
          </p:nvPr>
        </p:nvSpPr>
        <p:spPr>
          <a:xfrm>
            <a:off x="914400" y="2475000"/>
            <a:ext cx="7314840" cy="20253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82" name="PlaceHolder 3"/>
          <p:cNvSpPr>
            <a:spLocks noGrp="1"/>
          </p:cNvSpPr>
          <p:nvPr>
            <p:ph type="sldNum" idx="19"/>
          </p:nvPr>
        </p:nvSpPr>
        <p:spPr>
          <a:xfrm>
            <a:off x="5180040" y="4886280"/>
            <a:ext cx="3962160" cy="2566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DDD35ABE-CC4F-4D02-BF52-54D06D49AB9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sldImg"/>
          </p:nvPr>
        </p:nvSpPr>
        <p:spPr>
          <a:xfrm>
            <a:off x="3029040" y="642960"/>
            <a:ext cx="3085920" cy="1736280"/>
          </a:xfrm>
          <a:prstGeom prst="rect">
            <a:avLst/>
          </a:prstGeom>
          <a:ln w="0">
            <a:noFill/>
          </a:ln>
        </p:spPr>
      </p:sp>
      <p:sp>
        <p:nvSpPr>
          <p:cNvPr id="184" name="PlaceHolder 2"/>
          <p:cNvSpPr>
            <a:spLocks noGrp="1"/>
          </p:cNvSpPr>
          <p:nvPr>
            <p:ph type="body"/>
          </p:nvPr>
        </p:nvSpPr>
        <p:spPr>
          <a:xfrm>
            <a:off x="914400" y="2475000"/>
            <a:ext cx="7314840" cy="20253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85" name="PlaceHolder 3"/>
          <p:cNvSpPr>
            <a:spLocks noGrp="1"/>
          </p:cNvSpPr>
          <p:nvPr>
            <p:ph type="sldNum" idx="20"/>
          </p:nvPr>
        </p:nvSpPr>
        <p:spPr>
          <a:xfrm>
            <a:off x="5180040" y="4886280"/>
            <a:ext cx="3962160" cy="2566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07905B6F-EA71-4544-BEF8-00AE5BFC2B27}"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sldImg"/>
          </p:nvPr>
        </p:nvSpPr>
        <p:spPr>
          <a:xfrm>
            <a:off x="3029040" y="642960"/>
            <a:ext cx="3085920" cy="1736280"/>
          </a:xfrm>
          <a:prstGeom prst="rect">
            <a:avLst/>
          </a:prstGeom>
          <a:ln w="0">
            <a:noFill/>
          </a:ln>
        </p:spPr>
      </p:sp>
      <p:sp>
        <p:nvSpPr>
          <p:cNvPr id="187" name="PlaceHolder 2"/>
          <p:cNvSpPr>
            <a:spLocks noGrp="1"/>
          </p:cNvSpPr>
          <p:nvPr>
            <p:ph type="body"/>
          </p:nvPr>
        </p:nvSpPr>
        <p:spPr>
          <a:xfrm>
            <a:off x="914400" y="2475000"/>
            <a:ext cx="7314840" cy="20253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88" name="PlaceHolder 3"/>
          <p:cNvSpPr>
            <a:spLocks noGrp="1"/>
          </p:cNvSpPr>
          <p:nvPr>
            <p:ph type="sldNum" idx="21"/>
          </p:nvPr>
        </p:nvSpPr>
        <p:spPr>
          <a:xfrm>
            <a:off x="5180040" y="4886280"/>
            <a:ext cx="3962160" cy="2566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D97D25F0-8EFF-4714-A329-0392AE490A6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sldImg"/>
          </p:nvPr>
        </p:nvSpPr>
        <p:spPr>
          <a:xfrm>
            <a:off x="3029040" y="642960"/>
            <a:ext cx="3085920" cy="1736280"/>
          </a:xfrm>
          <a:prstGeom prst="rect">
            <a:avLst/>
          </a:prstGeom>
          <a:ln w="0">
            <a:noFill/>
          </a:ln>
        </p:spPr>
      </p:sp>
      <p:sp>
        <p:nvSpPr>
          <p:cNvPr id="190" name="PlaceHolder 2"/>
          <p:cNvSpPr>
            <a:spLocks noGrp="1"/>
          </p:cNvSpPr>
          <p:nvPr>
            <p:ph type="body"/>
          </p:nvPr>
        </p:nvSpPr>
        <p:spPr>
          <a:xfrm>
            <a:off x="914400" y="2475000"/>
            <a:ext cx="7314840" cy="20253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91" name="PlaceHolder 3"/>
          <p:cNvSpPr>
            <a:spLocks noGrp="1"/>
          </p:cNvSpPr>
          <p:nvPr>
            <p:ph type="sldNum" idx="22"/>
          </p:nvPr>
        </p:nvSpPr>
        <p:spPr>
          <a:xfrm>
            <a:off x="5180040" y="4886280"/>
            <a:ext cx="3962160" cy="2566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2D6CC031-08F1-4CA6-9F76-5F9AFE8FEE2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sldImg"/>
          </p:nvPr>
        </p:nvSpPr>
        <p:spPr>
          <a:xfrm>
            <a:off x="3029040" y="642960"/>
            <a:ext cx="3085920" cy="1736280"/>
          </a:xfrm>
          <a:prstGeom prst="rect">
            <a:avLst/>
          </a:prstGeom>
          <a:ln w="0">
            <a:noFill/>
          </a:ln>
        </p:spPr>
      </p:sp>
      <p:sp>
        <p:nvSpPr>
          <p:cNvPr id="136" name="PlaceHolder 2"/>
          <p:cNvSpPr>
            <a:spLocks noGrp="1"/>
          </p:cNvSpPr>
          <p:nvPr>
            <p:ph type="body"/>
          </p:nvPr>
        </p:nvSpPr>
        <p:spPr>
          <a:xfrm>
            <a:off x="914400" y="2475000"/>
            <a:ext cx="7314840" cy="20253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37" name="PlaceHolder 3"/>
          <p:cNvSpPr>
            <a:spLocks noGrp="1"/>
          </p:cNvSpPr>
          <p:nvPr>
            <p:ph type="sldNum" idx="4"/>
          </p:nvPr>
        </p:nvSpPr>
        <p:spPr>
          <a:xfrm>
            <a:off x="5180040" y="4886280"/>
            <a:ext cx="3962160" cy="2566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65AD1E53-3B56-4FF3-8879-F61C4EB0DA35}"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sldImg"/>
          </p:nvPr>
        </p:nvSpPr>
        <p:spPr>
          <a:xfrm>
            <a:off x="3029040" y="642960"/>
            <a:ext cx="3085920" cy="1736280"/>
          </a:xfrm>
          <a:prstGeom prst="rect">
            <a:avLst/>
          </a:prstGeom>
          <a:ln w="0">
            <a:noFill/>
          </a:ln>
        </p:spPr>
      </p:sp>
      <p:sp>
        <p:nvSpPr>
          <p:cNvPr id="139" name="PlaceHolder 2"/>
          <p:cNvSpPr>
            <a:spLocks noGrp="1"/>
          </p:cNvSpPr>
          <p:nvPr>
            <p:ph type="body"/>
          </p:nvPr>
        </p:nvSpPr>
        <p:spPr>
          <a:xfrm>
            <a:off x="914400" y="2475000"/>
            <a:ext cx="7314840" cy="20253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40" name="PlaceHolder 3"/>
          <p:cNvSpPr>
            <a:spLocks noGrp="1"/>
          </p:cNvSpPr>
          <p:nvPr>
            <p:ph type="sldNum" idx="5"/>
          </p:nvPr>
        </p:nvSpPr>
        <p:spPr>
          <a:xfrm>
            <a:off x="5180040" y="4886280"/>
            <a:ext cx="3962160" cy="2566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483F3619-592D-4922-AD7A-8A97A6AEDC27}"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sldImg"/>
          </p:nvPr>
        </p:nvSpPr>
        <p:spPr>
          <a:xfrm>
            <a:off x="3029040" y="642960"/>
            <a:ext cx="3085920" cy="1736280"/>
          </a:xfrm>
          <a:prstGeom prst="rect">
            <a:avLst/>
          </a:prstGeom>
          <a:ln w="0">
            <a:noFill/>
          </a:ln>
        </p:spPr>
      </p:sp>
      <p:sp>
        <p:nvSpPr>
          <p:cNvPr id="142" name="PlaceHolder 2"/>
          <p:cNvSpPr>
            <a:spLocks noGrp="1"/>
          </p:cNvSpPr>
          <p:nvPr>
            <p:ph type="body"/>
          </p:nvPr>
        </p:nvSpPr>
        <p:spPr>
          <a:xfrm>
            <a:off x="914400" y="2475000"/>
            <a:ext cx="7314840" cy="20253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43" name="PlaceHolder 3"/>
          <p:cNvSpPr>
            <a:spLocks noGrp="1"/>
          </p:cNvSpPr>
          <p:nvPr>
            <p:ph type="sldNum" idx="6"/>
          </p:nvPr>
        </p:nvSpPr>
        <p:spPr>
          <a:xfrm>
            <a:off x="5180040" y="4886280"/>
            <a:ext cx="3962160" cy="2566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FFCD91CE-A211-41C0-B9EF-CC3DECB26A73}"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sldImg"/>
          </p:nvPr>
        </p:nvSpPr>
        <p:spPr>
          <a:xfrm>
            <a:off x="3029040" y="642960"/>
            <a:ext cx="3085920" cy="1736280"/>
          </a:xfrm>
          <a:prstGeom prst="rect">
            <a:avLst/>
          </a:prstGeom>
          <a:ln w="0">
            <a:noFill/>
          </a:ln>
        </p:spPr>
      </p:sp>
      <p:sp>
        <p:nvSpPr>
          <p:cNvPr id="145" name="PlaceHolder 2"/>
          <p:cNvSpPr>
            <a:spLocks noGrp="1"/>
          </p:cNvSpPr>
          <p:nvPr>
            <p:ph type="body"/>
          </p:nvPr>
        </p:nvSpPr>
        <p:spPr>
          <a:xfrm>
            <a:off x="914400" y="2475000"/>
            <a:ext cx="7314840" cy="20253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46" name="PlaceHolder 3"/>
          <p:cNvSpPr>
            <a:spLocks noGrp="1"/>
          </p:cNvSpPr>
          <p:nvPr>
            <p:ph type="sldNum" idx="7"/>
          </p:nvPr>
        </p:nvSpPr>
        <p:spPr>
          <a:xfrm>
            <a:off x="5180040" y="4886280"/>
            <a:ext cx="3962160" cy="2566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A4811D76-2264-47E9-B1C2-6BE4EE809C82}"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sldImg"/>
          </p:nvPr>
        </p:nvSpPr>
        <p:spPr>
          <a:xfrm>
            <a:off x="3029040" y="642960"/>
            <a:ext cx="3085920" cy="1736280"/>
          </a:xfrm>
          <a:prstGeom prst="rect">
            <a:avLst/>
          </a:prstGeom>
          <a:ln w="0">
            <a:noFill/>
          </a:ln>
        </p:spPr>
      </p:sp>
      <p:sp>
        <p:nvSpPr>
          <p:cNvPr id="148" name="PlaceHolder 2"/>
          <p:cNvSpPr>
            <a:spLocks noGrp="1"/>
          </p:cNvSpPr>
          <p:nvPr>
            <p:ph type="body"/>
          </p:nvPr>
        </p:nvSpPr>
        <p:spPr>
          <a:xfrm>
            <a:off x="914400" y="2475000"/>
            <a:ext cx="7314840" cy="20253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49" name="PlaceHolder 3"/>
          <p:cNvSpPr>
            <a:spLocks noGrp="1"/>
          </p:cNvSpPr>
          <p:nvPr>
            <p:ph type="sldNum" idx="8"/>
          </p:nvPr>
        </p:nvSpPr>
        <p:spPr>
          <a:xfrm>
            <a:off x="5180040" y="4886280"/>
            <a:ext cx="3962160" cy="2566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359040ED-DC94-4632-A2A9-6481910CE927}"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sldImg"/>
          </p:nvPr>
        </p:nvSpPr>
        <p:spPr>
          <a:xfrm>
            <a:off x="3029040" y="642960"/>
            <a:ext cx="3085920" cy="1736280"/>
          </a:xfrm>
          <a:prstGeom prst="rect">
            <a:avLst/>
          </a:prstGeom>
          <a:ln w="0">
            <a:noFill/>
          </a:ln>
        </p:spPr>
      </p:sp>
      <p:sp>
        <p:nvSpPr>
          <p:cNvPr id="151" name="PlaceHolder 2"/>
          <p:cNvSpPr>
            <a:spLocks noGrp="1"/>
          </p:cNvSpPr>
          <p:nvPr>
            <p:ph type="body"/>
          </p:nvPr>
        </p:nvSpPr>
        <p:spPr>
          <a:xfrm>
            <a:off x="914400" y="2475000"/>
            <a:ext cx="7314840" cy="20253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52" name="PlaceHolder 3"/>
          <p:cNvSpPr>
            <a:spLocks noGrp="1"/>
          </p:cNvSpPr>
          <p:nvPr>
            <p:ph type="sldNum" idx="9"/>
          </p:nvPr>
        </p:nvSpPr>
        <p:spPr>
          <a:xfrm>
            <a:off x="5180040" y="4886280"/>
            <a:ext cx="3962160" cy="2566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F14BE3C5-7283-4D90-A654-0535047DFE64}"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70" strike="noStrike" u="none">
                <a:solidFill>
                  <a:srgbClr val="000000"/>
                </a:solidFill>
                <a:effectLst/>
                <a:uFillTx/>
                <a:latin typeface="Arial"/>
              </a:rPr>
              <a:t>Click to edit the </a:t>
            </a:r>
            <a:r>
              <a:rPr b="0" lang="en-US" sz="1870" strike="noStrike" u="none">
                <a:solidFill>
                  <a:srgbClr val="000000"/>
                </a:solidFill>
                <a:effectLst/>
                <a:uFillTx/>
                <a:latin typeface="Arial"/>
              </a:rPr>
              <a:t>title text format</a:t>
            </a:r>
            <a:endParaRPr b="0" lang="en-US" sz="1870" strike="noStrike" u="none">
              <a:solidFill>
                <a:srgbClr val="000000"/>
              </a:solidFill>
              <a:effectLst/>
              <a:uFillTx/>
              <a:latin typeface="Arial"/>
            </a:endParaRPr>
          </a:p>
        </p:txBody>
      </p:sp>
      <p:sp>
        <p:nvSpPr>
          <p:cNvPr id="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70" strike="noStrike" u="none">
                <a:solidFill>
                  <a:srgbClr val="000000"/>
                </a:solidFill>
                <a:effectLst/>
                <a:uFillTx/>
                <a:latin typeface="Arial"/>
              </a:rPr>
              <a:t>Click to edit the outline text format</a:t>
            </a:r>
            <a:endParaRPr b="0" lang="en-US" sz="187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en-US" sz="1870" strike="noStrike" u="none">
                <a:solidFill>
                  <a:srgbClr val="000000"/>
                </a:solidFill>
                <a:effectLst/>
                <a:uFillTx/>
                <a:latin typeface="Arial"/>
              </a:rPr>
              <a:t>Second Outline Level</a:t>
            </a:r>
            <a:endParaRPr b="0" lang="en-US" sz="187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en-US" sz="1870" strike="noStrike" u="none">
                <a:solidFill>
                  <a:srgbClr val="000000"/>
                </a:solidFill>
                <a:effectLst/>
                <a:uFillTx/>
                <a:latin typeface="Arial"/>
              </a:rPr>
              <a:t>Third Outline Level</a:t>
            </a:r>
            <a:endParaRPr b="0" lang="en-US" sz="187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en-US" sz="1870" strike="noStrike" u="none">
                <a:solidFill>
                  <a:srgbClr val="000000"/>
                </a:solidFill>
                <a:effectLst/>
                <a:uFillTx/>
                <a:latin typeface="Arial"/>
              </a:rPr>
              <a:t>Fourth Outline Level</a:t>
            </a:r>
            <a:endParaRPr b="0" lang="en-US" sz="187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clrMap bg1="lt1" tx1="dk1" bg2="dk2" tx2="lt2" accent1="accent1" accent2="accent2" accent3="accent3" accent4="accent4" accent5="accent5" accent6="accent6" hlink="hlink" folHlink="folHlink"/>
  <p:sldLayoutIdLst>
    <p:sldLayoutId id="2147483649"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11.png"/><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12.jpeg"/><Relationship Id="rId3" Type="http://schemas.openxmlformats.org/officeDocument/2006/relationships/slideLayout" Target="../slideLayouts/slideLayout1.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13.png"/><Relationship Id="rId3" Type="http://schemas.openxmlformats.org/officeDocument/2006/relationships/slideLayout" Target="../slideLayouts/slideLayout1.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14.png"/><Relationship Id="rId3" Type="http://schemas.openxmlformats.org/officeDocument/2006/relationships/slideLayout" Target="../slideLayouts/slideLayout1.xml"/><Relationship Id="rId4" Type="http://schemas.openxmlformats.org/officeDocument/2006/relationships/notesSlide" Target="../notesSlides/notesSlide2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 name="Google Shape;47;p4" descr=""/>
          <p:cNvPicPr/>
          <p:nvPr/>
        </p:nvPicPr>
        <p:blipFill>
          <a:blip r:embed="rId1"/>
          <a:stretch/>
        </p:blipFill>
        <p:spPr>
          <a:xfrm>
            <a:off x="0" y="0"/>
            <a:ext cx="12191760" cy="6857640"/>
          </a:xfrm>
          <a:prstGeom prst="rect">
            <a:avLst/>
          </a:prstGeom>
          <a:noFill/>
          <a:ln w="0">
            <a:noFill/>
          </a:ln>
        </p:spPr>
      </p:pic>
      <p:sp>
        <p:nvSpPr>
          <p:cNvPr id="9" name="Google Shape;48;p4"/>
          <p:cNvSpPr/>
          <p:nvPr/>
        </p:nvSpPr>
        <p:spPr>
          <a:xfrm>
            <a:off x="425520" y="1917720"/>
            <a:ext cx="5905080" cy="4387320"/>
          </a:xfrm>
          <a:prstGeom prst="rect">
            <a:avLst/>
          </a:prstGeom>
          <a:noFill/>
          <a:ln w="0">
            <a:noFill/>
          </a:ln>
        </p:spPr>
        <p:style>
          <a:lnRef idx="0"/>
          <a:fillRef idx="0"/>
          <a:effectRef idx="0"/>
          <a:fontRef idx="minor"/>
        </p:style>
        <p:txBody>
          <a:bodyPr lIns="122040" rIns="122040" tIns="122040" bIns="122040" anchor="ctr">
            <a:noAutofit/>
          </a:bodyPr>
          <a:p>
            <a:pPr>
              <a:lnSpc>
                <a:spcPct val="100000"/>
              </a:lnSpc>
            </a:pPr>
            <a:endParaRPr b="0" lang="en-US" sz="2490" strike="noStrike" u="none">
              <a:solidFill>
                <a:srgbClr val="000000"/>
              </a:solidFill>
              <a:effectLst/>
              <a:uFillTx/>
              <a:latin typeface="Arial"/>
              <a:ea typeface="Arial"/>
            </a:endParaRPr>
          </a:p>
        </p:txBody>
      </p:sp>
      <p:sp>
        <p:nvSpPr>
          <p:cNvPr id="10" name="Google Shape;49;p4"/>
          <p:cNvSpPr/>
          <p:nvPr/>
        </p:nvSpPr>
        <p:spPr>
          <a:xfrm>
            <a:off x="425520" y="1917720"/>
            <a:ext cx="1758600" cy="2088720"/>
          </a:xfrm>
          <a:prstGeom prst="rect">
            <a:avLst/>
          </a:prstGeom>
          <a:noFill/>
          <a:ln w="0">
            <a:noFill/>
          </a:ln>
        </p:spPr>
        <p:style>
          <a:lnRef idx="0"/>
          <a:fillRef idx="0"/>
          <a:effectRef idx="0"/>
          <a:fontRef idx="minor"/>
        </p:style>
        <p:txBody>
          <a:bodyPr lIns="122040" rIns="122040" tIns="122040" bIns="122040" anchor="ctr">
            <a:noAutofit/>
          </a:bodyPr>
          <a:p>
            <a:pPr>
              <a:lnSpc>
                <a:spcPct val="100000"/>
              </a:lnSpc>
            </a:pPr>
            <a:endParaRPr b="0" lang="en-US" sz="2490" strike="noStrike" u="none">
              <a:solidFill>
                <a:srgbClr val="000000"/>
              </a:solidFill>
              <a:effectLst/>
              <a:uFillTx/>
              <a:latin typeface="Arial"/>
              <a:ea typeface="Arial"/>
            </a:endParaRPr>
          </a:p>
        </p:txBody>
      </p:sp>
      <p:sp>
        <p:nvSpPr>
          <p:cNvPr id="11" name="Google Shape;50;p4"/>
          <p:cNvSpPr/>
          <p:nvPr/>
        </p:nvSpPr>
        <p:spPr>
          <a:xfrm>
            <a:off x="2394000" y="1917720"/>
            <a:ext cx="1758600" cy="2088720"/>
          </a:xfrm>
          <a:prstGeom prst="rect">
            <a:avLst/>
          </a:prstGeom>
          <a:noFill/>
          <a:ln w="0">
            <a:noFill/>
          </a:ln>
        </p:spPr>
        <p:style>
          <a:lnRef idx="0"/>
          <a:fillRef idx="0"/>
          <a:effectRef idx="0"/>
          <a:fontRef idx="minor"/>
        </p:style>
        <p:txBody>
          <a:bodyPr lIns="122040" rIns="122040" tIns="122040" bIns="122040" anchor="ctr">
            <a:noAutofit/>
          </a:bodyPr>
          <a:p>
            <a:pPr>
              <a:lnSpc>
                <a:spcPct val="100000"/>
              </a:lnSpc>
            </a:pPr>
            <a:endParaRPr b="0" lang="en-US" sz="2490" strike="noStrike" u="none">
              <a:solidFill>
                <a:srgbClr val="000000"/>
              </a:solidFill>
              <a:effectLst/>
              <a:uFillTx/>
              <a:latin typeface="Arial"/>
              <a:ea typeface="Arial"/>
            </a:endParaRPr>
          </a:p>
        </p:txBody>
      </p:sp>
      <p:sp>
        <p:nvSpPr>
          <p:cNvPr id="12" name="Google Shape;51;p4"/>
          <p:cNvSpPr/>
          <p:nvPr/>
        </p:nvSpPr>
        <p:spPr>
          <a:xfrm>
            <a:off x="4362480" y="1917720"/>
            <a:ext cx="1758600" cy="2088720"/>
          </a:xfrm>
          <a:prstGeom prst="rect">
            <a:avLst/>
          </a:prstGeom>
          <a:noFill/>
          <a:ln w="0">
            <a:noFill/>
          </a:ln>
        </p:spPr>
        <p:style>
          <a:lnRef idx="0"/>
          <a:fillRef idx="0"/>
          <a:effectRef idx="0"/>
          <a:fontRef idx="minor"/>
        </p:style>
        <p:txBody>
          <a:bodyPr lIns="122040" rIns="122040" tIns="122040" bIns="122040" anchor="ctr">
            <a:noAutofit/>
          </a:bodyPr>
          <a:p>
            <a:pPr>
              <a:lnSpc>
                <a:spcPct val="100000"/>
              </a:lnSpc>
            </a:pPr>
            <a:endParaRPr b="0" lang="en-US" sz="2490" strike="noStrike" u="none">
              <a:solidFill>
                <a:srgbClr val="000000"/>
              </a:solidFill>
              <a:effectLst/>
              <a:uFillTx/>
              <a:latin typeface="Arial"/>
              <a:ea typeface="Arial"/>
            </a:endParaRPr>
          </a:p>
        </p:txBody>
      </p:sp>
      <p:sp>
        <p:nvSpPr>
          <p:cNvPr id="13" name="Google Shape;52;p4"/>
          <p:cNvSpPr/>
          <p:nvPr/>
        </p:nvSpPr>
        <p:spPr>
          <a:xfrm>
            <a:off x="1457280" y="4276800"/>
            <a:ext cx="1758600" cy="2088720"/>
          </a:xfrm>
          <a:prstGeom prst="rect">
            <a:avLst/>
          </a:prstGeom>
          <a:noFill/>
          <a:ln w="0">
            <a:noFill/>
          </a:ln>
        </p:spPr>
        <p:style>
          <a:lnRef idx="0"/>
          <a:fillRef idx="0"/>
          <a:effectRef idx="0"/>
          <a:fontRef idx="minor"/>
        </p:style>
        <p:txBody>
          <a:bodyPr lIns="122040" rIns="122040" tIns="122040" bIns="122040" anchor="ctr">
            <a:noAutofit/>
          </a:bodyPr>
          <a:p>
            <a:pPr>
              <a:lnSpc>
                <a:spcPct val="100000"/>
              </a:lnSpc>
            </a:pPr>
            <a:endParaRPr b="0" lang="en-US" sz="2490" strike="noStrike" u="none">
              <a:solidFill>
                <a:srgbClr val="000000"/>
              </a:solidFill>
              <a:effectLst/>
              <a:uFillTx/>
              <a:latin typeface="Arial"/>
              <a:ea typeface="Arial"/>
            </a:endParaRPr>
          </a:p>
        </p:txBody>
      </p:sp>
      <p:sp>
        <p:nvSpPr>
          <p:cNvPr id="14" name="Google Shape;53;p4"/>
          <p:cNvSpPr/>
          <p:nvPr/>
        </p:nvSpPr>
        <p:spPr>
          <a:xfrm>
            <a:off x="3425760" y="4276800"/>
            <a:ext cx="1758600" cy="2088720"/>
          </a:xfrm>
          <a:prstGeom prst="rect">
            <a:avLst/>
          </a:prstGeom>
          <a:noFill/>
          <a:ln w="0">
            <a:noFill/>
          </a:ln>
        </p:spPr>
        <p:style>
          <a:lnRef idx="0"/>
          <a:fillRef idx="0"/>
          <a:effectRef idx="0"/>
          <a:fontRef idx="minor"/>
        </p:style>
        <p:txBody>
          <a:bodyPr lIns="122040" rIns="122040" tIns="122040" bIns="122040" anchor="ctr">
            <a:noAutofit/>
          </a:bodyPr>
          <a:p>
            <a:pPr>
              <a:lnSpc>
                <a:spcPct val="100000"/>
              </a:lnSpc>
            </a:pPr>
            <a:endParaRPr b="0" lang="en-US" sz="2490" strike="noStrike" u="none">
              <a:solidFill>
                <a:srgbClr val="000000"/>
              </a:solidFill>
              <a:effectLst/>
              <a:uFillTx/>
              <a:latin typeface="Arial"/>
              <a:ea typeface="Arial"/>
            </a:endParaRPr>
          </a:p>
        </p:txBody>
      </p:sp>
      <p:sp>
        <p:nvSpPr>
          <p:cNvPr id="15" name="Google Shape;54;p4"/>
          <p:cNvSpPr/>
          <p:nvPr/>
        </p:nvSpPr>
        <p:spPr>
          <a:xfrm>
            <a:off x="4336920" y="4216320"/>
            <a:ext cx="1758600" cy="2088720"/>
          </a:xfrm>
          <a:prstGeom prst="rect">
            <a:avLst/>
          </a:prstGeom>
          <a:noFill/>
          <a:ln w="0">
            <a:noFill/>
          </a:ln>
        </p:spPr>
        <p:style>
          <a:lnRef idx="0"/>
          <a:fillRef idx="0"/>
          <a:effectRef idx="0"/>
          <a:fontRef idx="minor"/>
        </p:style>
        <p:txBody>
          <a:bodyPr lIns="122040" rIns="122040" tIns="122040" bIns="122040" anchor="ctr">
            <a:noAutofit/>
          </a:bodyPr>
          <a:p>
            <a:pPr>
              <a:lnSpc>
                <a:spcPct val="100000"/>
              </a:lnSpc>
            </a:pPr>
            <a:endParaRPr b="0" lang="en-US" sz="2490" strike="noStrike" u="none">
              <a:solidFill>
                <a:srgbClr val="000000"/>
              </a:solidFill>
              <a:effectLst/>
              <a:uFillTx/>
              <a:latin typeface="Arial"/>
              <a:ea typeface="Arial"/>
            </a:endParaRPr>
          </a:p>
        </p:txBody>
      </p:sp>
      <p:sp>
        <p:nvSpPr>
          <p:cNvPr id="16" name="Google Shape;56;p4"/>
          <p:cNvSpPr/>
          <p:nvPr/>
        </p:nvSpPr>
        <p:spPr>
          <a:xfrm>
            <a:off x="4336920" y="5746680"/>
            <a:ext cx="1758600" cy="558360"/>
          </a:xfrm>
          <a:prstGeom prst="rect">
            <a:avLst/>
          </a:prstGeom>
          <a:noFill/>
          <a:ln w="0">
            <a:noFill/>
          </a:ln>
        </p:spPr>
        <p:style>
          <a:lnRef idx="0"/>
          <a:fillRef idx="0"/>
          <a:effectRef idx="0"/>
          <a:fontRef idx="minor"/>
        </p:style>
        <p:txBody>
          <a:bodyPr lIns="122040" rIns="122040" tIns="122040" bIns="122040" anchor="ctr">
            <a:noAutofit/>
          </a:bodyPr>
          <a:p>
            <a:pPr>
              <a:lnSpc>
                <a:spcPct val="100000"/>
              </a:lnSpc>
            </a:pPr>
            <a:endParaRPr b="0" lang="en-US" sz="2490" strike="noStrike" u="none">
              <a:solidFill>
                <a:srgbClr val="000000"/>
              </a:solidFill>
              <a:effectLst/>
              <a:uFillTx/>
              <a:latin typeface="Arial"/>
              <a:ea typeface="Arial"/>
            </a:endParaRPr>
          </a:p>
        </p:txBody>
      </p:sp>
      <p:sp>
        <p:nvSpPr>
          <p:cNvPr id="17" name="Google Shape;57;p4"/>
          <p:cNvSpPr/>
          <p:nvPr/>
        </p:nvSpPr>
        <p:spPr>
          <a:xfrm>
            <a:off x="3425760" y="4276800"/>
            <a:ext cx="1402920" cy="1402920"/>
          </a:xfrm>
          <a:prstGeom prst="ellipse">
            <a:avLst/>
          </a:prstGeom>
          <a:blipFill rotWithShape="0">
            <a:blip r:embed="rId2"/>
            <a:srcRect/>
            <a:stretch/>
          </a:blipFill>
          <a:ln w="0">
            <a:noFill/>
          </a:ln>
        </p:spPr>
        <p:style>
          <a:lnRef idx="0"/>
          <a:fillRef idx="0"/>
          <a:effectRef idx="0"/>
          <a:fontRef idx="minor"/>
        </p:style>
        <p:txBody>
          <a:bodyPr lIns="122040" rIns="122040" tIns="122040" bIns="122040" anchor="ctr">
            <a:noAutofit/>
          </a:bodyPr>
          <a:p>
            <a:pPr>
              <a:lnSpc>
                <a:spcPct val="100000"/>
              </a:lnSpc>
            </a:pPr>
            <a:endParaRPr b="0" lang="en-US" sz="2490" strike="noStrike" u="none">
              <a:solidFill>
                <a:srgbClr val="000000"/>
              </a:solidFill>
              <a:effectLst/>
              <a:uFillTx/>
              <a:latin typeface="Arial"/>
              <a:ea typeface="Arial"/>
            </a:endParaRPr>
          </a:p>
        </p:txBody>
      </p:sp>
      <p:sp>
        <p:nvSpPr>
          <p:cNvPr id="18" name="Google Shape;58;p4"/>
          <p:cNvSpPr/>
          <p:nvPr/>
        </p:nvSpPr>
        <p:spPr>
          <a:xfrm>
            <a:off x="3425760" y="5807160"/>
            <a:ext cx="1758600" cy="558360"/>
          </a:xfrm>
          <a:prstGeom prst="rect">
            <a:avLst/>
          </a:prstGeom>
          <a:noFill/>
          <a:ln w="0">
            <a:noFill/>
          </a:ln>
        </p:spPr>
        <p:style>
          <a:lnRef idx="0"/>
          <a:fillRef idx="0"/>
          <a:effectRef idx="0"/>
          <a:fontRef idx="minor"/>
        </p:style>
        <p:txBody>
          <a:bodyPr lIns="122040" rIns="122040" tIns="122040" bIns="122040" anchor="ctr">
            <a:noAutofit/>
          </a:bodyPr>
          <a:p>
            <a:pPr>
              <a:lnSpc>
                <a:spcPct val="100000"/>
              </a:lnSpc>
            </a:pPr>
            <a:endParaRPr b="0" lang="en-US" sz="2490" strike="noStrike" u="none">
              <a:solidFill>
                <a:srgbClr val="000000"/>
              </a:solidFill>
              <a:effectLst/>
              <a:uFillTx/>
              <a:latin typeface="Arial"/>
              <a:ea typeface="Arial"/>
            </a:endParaRPr>
          </a:p>
        </p:txBody>
      </p:sp>
      <p:sp>
        <p:nvSpPr>
          <p:cNvPr id="19" name="Google Shape;59;p4"/>
          <p:cNvSpPr/>
          <p:nvPr/>
        </p:nvSpPr>
        <p:spPr>
          <a:xfrm>
            <a:off x="1457280" y="4276800"/>
            <a:ext cx="1402920" cy="1402920"/>
          </a:xfrm>
          <a:prstGeom prst="ellipse">
            <a:avLst/>
          </a:prstGeom>
          <a:blipFill rotWithShape="0">
            <a:blip r:embed="rId3"/>
            <a:srcRect/>
            <a:stretch/>
          </a:blipFill>
          <a:ln w="0">
            <a:noFill/>
          </a:ln>
        </p:spPr>
        <p:style>
          <a:lnRef idx="0"/>
          <a:fillRef idx="0"/>
          <a:effectRef idx="0"/>
          <a:fontRef idx="minor"/>
        </p:style>
        <p:txBody>
          <a:bodyPr lIns="122040" rIns="122040" tIns="122040" bIns="122040" anchor="ctr">
            <a:noAutofit/>
          </a:bodyPr>
          <a:p>
            <a:pPr>
              <a:lnSpc>
                <a:spcPct val="100000"/>
              </a:lnSpc>
            </a:pPr>
            <a:endParaRPr b="0" lang="en-US" sz="2490" strike="noStrike" u="none">
              <a:solidFill>
                <a:srgbClr val="000000"/>
              </a:solidFill>
              <a:effectLst/>
              <a:uFillTx/>
              <a:latin typeface="Arial"/>
              <a:ea typeface="Arial"/>
            </a:endParaRPr>
          </a:p>
        </p:txBody>
      </p:sp>
      <p:sp>
        <p:nvSpPr>
          <p:cNvPr id="20" name="Google Shape;60;p4"/>
          <p:cNvSpPr/>
          <p:nvPr/>
        </p:nvSpPr>
        <p:spPr>
          <a:xfrm>
            <a:off x="1457280" y="5807160"/>
            <a:ext cx="1758600" cy="558360"/>
          </a:xfrm>
          <a:prstGeom prst="rect">
            <a:avLst/>
          </a:prstGeom>
          <a:noFill/>
          <a:ln w="0">
            <a:noFill/>
          </a:ln>
        </p:spPr>
        <p:style>
          <a:lnRef idx="0"/>
          <a:fillRef idx="0"/>
          <a:effectRef idx="0"/>
          <a:fontRef idx="minor"/>
        </p:style>
        <p:txBody>
          <a:bodyPr lIns="122040" rIns="122040" tIns="122040" bIns="122040" anchor="ctr">
            <a:noAutofit/>
          </a:bodyPr>
          <a:p>
            <a:pPr>
              <a:lnSpc>
                <a:spcPct val="100000"/>
              </a:lnSpc>
            </a:pPr>
            <a:endParaRPr b="0" lang="en-US" sz="2490" strike="noStrike" u="none">
              <a:solidFill>
                <a:srgbClr val="000000"/>
              </a:solidFill>
              <a:effectLst/>
              <a:uFillTx/>
              <a:latin typeface="Arial"/>
              <a:ea typeface="Arial"/>
            </a:endParaRPr>
          </a:p>
        </p:txBody>
      </p:sp>
      <p:sp>
        <p:nvSpPr>
          <p:cNvPr id="21" name="Google Shape;61;p4"/>
          <p:cNvSpPr/>
          <p:nvPr/>
        </p:nvSpPr>
        <p:spPr>
          <a:xfrm>
            <a:off x="4362480" y="1917720"/>
            <a:ext cx="1402920" cy="1402920"/>
          </a:xfrm>
          <a:prstGeom prst="ellipse">
            <a:avLst/>
          </a:prstGeom>
          <a:blipFill rotWithShape="0">
            <a:blip r:embed="rId4"/>
            <a:srcRect/>
            <a:stretch/>
          </a:blipFill>
          <a:ln w="0">
            <a:noFill/>
          </a:ln>
        </p:spPr>
        <p:style>
          <a:lnRef idx="0"/>
          <a:fillRef idx="0"/>
          <a:effectRef idx="0"/>
          <a:fontRef idx="minor"/>
        </p:style>
        <p:txBody>
          <a:bodyPr lIns="122040" rIns="122040" tIns="122040" bIns="122040" anchor="ctr">
            <a:noAutofit/>
          </a:bodyPr>
          <a:p>
            <a:pPr>
              <a:lnSpc>
                <a:spcPct val="100000"/>
              </a:lnSpc>
            </a:pPr>
            <a:endParaRPr b="0" lang="en-US" sz="2490" strike="noStrike" u="none">
              <a:solidFill>
                <a:srgbClr val="000000"/>
              </a:solidFill>
              <a:effectLst/>
              <a:uFillTx/>
              <a:latin typeface="Arial"/>
              <a:ea typeface="Arial"/>
            </a:endParaRPr>
          </a:p>
        </p:txBody>
      </p:sp>
      <p:sp>
        <p:nvSpPr>
          <p:cNvPr id="22" name="Google Shape;62;p4"/>
          <p:cNvSpPr/>
          <p:nvPr/>
        </p:nvSpPr>
        <p:spPr>
          <a:xfrm>
            <a:off x="4362480" y="3448080"/>
            <a:ext cx="1758600" cy="558360"/>
          </a:xfrm>
          <a:prstGeom prst="rect">
            <a:avLst/>
          </a:prstGeom>
          <a:noFill/>
          <a:ln w="0">
            <a:noFill/>
          </a:ln>
        </p:spPr>
        <p:style>
          <a:lnRef idx="0"/>
          <a:fillRef idx="0"/>
          <a:effectRef idx="0"/>
          <a:fontRef idx="minor"/>
        </p:style>
        <p:txBody>
          <a:bodyPr lIns="122040" rIns="122040" tIns="122040" bIns="122040" anchor="ctr">
            <a:noAutofit/>
          </a:bodyPr>
          <a:p>
            <a:pPr>
              <a:lnSpc>
                <a:spcPct val="100000"/>
              </a:lnSpc>
            </a:pPr>
            <a:endParaRPr b="0" lang="en-US" sz="2490" strike="noStrike" u="none">
              <a:solidFill>
                <a:srgbClr val="000000"/>
              </a:solidFill>
              <a:effectLst/>
              <a:uFillTx/>
              <a:latin typeface="Arial"/>
              <a:ea typeface="Arial"/>
            </a:endParaRPr>
          </a:p>
        </p:txBody>
      </p:sp>
      <p:sp>
        <p:nvSpPr>
          <p:cNvPr id="23" name="Google Shape;63;p4"/>
          <p:cNvSpPr/>
          <p:nvPr/>
        </p:nvSpPr>
        <p:spPr>
          <a:xfrm>
            <a:off x="2394000" y="1917720"/>
            <a:ext cx="1402920" cy="1402920"/>
          </a:xfrm>
          <a:prstGeom prst="ellipse">
            <a:avLst/>
          </a:prstGeom>
          <a:blipFill rotWithShape="0">
            <a:blip r:embed="rId5"/>
            <a:srcRect/>
            <a:stretch/>
          </a:blipFill>
          <a:ln w="0">
            <a:noFill/>
          </a:ln>
        </p:spPr>
        <p:style>
          <a:lnRef idx="0"/>
          <a:fillRef idx="0"/>
          <a:effectRef idx="0"/>
          <a:fontRef idx="minor"/>
        </p:style>
        <p:txBody>
          <a:bodyPr lIns="122040" rIns="122040" tIns="122040" bIns="122040" anchor="ctr">
            <a:noAutofit/>
          </a:bodyPr>
          <a:p>
            <a:pPr>
              <a:lnSpc>
                <a:spcPct val="100000"/>
              </a:lnSpc>
            </a:pPr>
            <a:endParaRPr b="0" lang="en-US" sz="2490" strike="noStrike" u="none">
              <a:solidFill>
                <a:srgbClr val="000000"/>
              </a:solidFill>
              <a:effectLst/>
              <a:uFillTx/>
              <a:latin typeface="Arial"/>
              <a:ea typeface="Arial"/>
            </a:endParaRPr>
          </a:p>
        </p:txBody>
      </p:sp>
      <p:sp>
        <p:nvSpPr>
          <p:cNvPr id="24" name="Google Shape;64;p4"/>
          <p:cNvSpPr/>
          <p:nvPr/>
        </p:nvSpPr>
        <p:spPr>
          <a:xfrm>
            <a:off x="2394000" y="3448080"/>
            <a:ext cx="1758600" cy="558360"/>
          </a:xfrm>
          <a:prstGeom prst="rect">
            <a:avLst/>
          </a:prstGeom>
          <a:noFill/>
          <a:ln w="0">
            <a:noFill/>
          </a:ln>
        </p:spPr>
        <p:style>
          <a:lnRef idx="0"/>
          <a:fillRef idx="0"/>
          <a:effectRef idx="0"/>
          <a:fontRef idx="minor"/>
        </p:style>
        <p:txBody>
          <a:bodyPr lIns="122040" rIns="122040" tIns="122040" bIns="122040" anchor="ctr">
            <a:noAutofit/>
          </a:bodyPr>
          <a:p>
            <a:pPr>
              <a:lnSpc>
                <a:spcPct val="100000"/>
              </a:lnSpc>
            </a:pPr>
            <a:endParaRPr b="0" lang="en-US" sz="2490" strike="noStrike" u="none">
              <a:solidFill>
                <a:srgbClr val="000000"/>
              </a:solidFill>
              <a:effectLst/>
              <a:uFillTx/>
              <a:latin typeface="Arial"/>
              <a:ea typeface="Arial"/>
            </a:endParaRPr>
          </a:p>
        </p:txBody>
      </p:sp>
      <p:sp>
        <p:nvSpPr>
          <p:cNvPr id="25" name="Google Shape;65;p4"/>
          <p:cNvSpPr/>
          <p:nvPr/>
        </p:nvSpPr>
        <p:spPr>
          <a:xfrm>
            <a:off x="425520" y="1917720"/>
            <a:ext cx="1402920" cy="1402920"/>
          </a:xfrm>
          <a:prstGeom prst="ellipse">
            <a:avLst/>
          </a:prstGeom>
          <a:blipFill rotWithShape="0">
            <a:blip r:embed="rId6"/>
            <a:srcRect/>
            <a:stretch/>
          </a:blipFill>
          <a:ln w="0">
            <a:noFill/>
          </a:ln>
        </p:spPr>
        <p:style>
          <a:lnRef idx="0"/>
          <a:fillRef idx="0"/>
          <a:effectRef idx="0"/>
          <a:fontRef idx="minor"/>
        </p:style>
        <p:txBody>
          <a:bodyPr lIns="122040" rIns="122040" tIns="122040" bIns="122040" anchor="ctr">
            <a:noAutofit/>
          </a:bodyPr>
          <a:p>
            <a:pPr>
              <a:lnSpc>
                <a:spcPct val="100000"/>
              </a:lnSpc>
            </a:pPr>
            <a:endParaRPr b="0" lang="en-US" sz="2490" strike="noStrike" u="none">
              <a:solidFill>
                <a:srgbClr val="000000"/>
              </a:solidFill>
              <a:effectLst/>
              <a:uFillTx/>
              <a:latin typeface="Arial"/>
              <a:ea typeface="Arial"/>
            </a:endParaRPr>
          </a:p>
        </p:txBody>
      </p:sp>
      <p:sp>
        <p:nvSpPr>
          <p:cNvPr id="26" name="Google Shape;66;p4"/>
          <p:cNvSpPr/>
          <p:nvPr/>
        </p:nvSpPr>
        <p:spPr>
          <a:xfrm>
            <a:off x="425520" y="3448080"/>
            <a:ext cx="1758600" cy="558360"/>
          </a:xfrm>
          <a:prstGeom prst="rect">
            <a:avLst/>
          </a:prstGeom>
          <a:noFill/>
          <a:ln w="0">
            <a:noFill/>
          </a:ln>
        </p:spPr>
        <p:style>
          <a:lnRef idx="0"/>
          <a:fillRef idx="0"/>
          <a:effectRef idx="0"/>
          <a:fontRef idx="minor"/>
        </p:style>
        <p:txBody>
          <a:bodyPr lIns="122040" rIns="122040" tIns="122040" bIns="122040" anchor="ctr">
            <a:noAutofit/>
          </a:bodyPr>
          <a:p>
            <a:pPr>
              <a:lnSpc>
                <a:spcPct val="100000"/>
              </a:lnSpc>
            </a:pPr>
            <a:endParaRPr b="0" lang="en-US" sz="2490" strike="noStrike" u="none">
              <a:solidFill>
                <a:srgbClr val="000000"/>
              </a:solidFill>
              <a:effectLst/>
              <a:uFillTx/>
              <a:latin typeface="Arial"/>
              <a:ea typeface="Arial"/>
            </a:endParaRPr>
          </a:p>
        </p:txBody>
      </p:sp>
      <p:sp>
        <p:nvSpPr>
          <p:cNvPr id="27" name="Google Shape;67;p4"/>
          <p:cNvSpPr/>
          <p:nvPr/>
        </p:nvSpPr>
        <p:spPr>
          <a:xfrm>
            <a:off x="380160" y="708120"/>
            <a:ext cx="650232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en-US" sz="3000" strike="noStrike" u="none">
                <a:solidFill>
                  <a:srgbClr val="46abf8"/>
                </a:solidFill>
                <a:effectLst/>
                <a:uFillTx/>
                <a:latin typeface="Arial"/>
                <a:ea typeface="Arial"/>
              </a:rPr>
              <a:t>ТРЕК </a:t>
            </a:r>
            <a:r>
              <a:rPr b="1" lang="ru-RU" sz="3000" strike="noStrike" u="none">
                <a:solidFill>
                  <a:srgbClr val="46abf8"/>
                </a:solidFill>
                <a:effectLst/>
                <a:uFillTx/>
                <a:latin typeface="Arial"/>
                <a:ea typeface="Arial"/>
              </a:rPr>
              <a:t>АРХИТЕКТУРА ДАННЫХ ЦИФРОВОГО РУБЛЯ</a:t>
            </a:r>
            <a:endParaRPr b="0" lang="en-US" sz="3000" strike="noStrike" u="none">
              <a:solidFill>
                <a:srgbClr val="ffffff"/>
              </a:solidFill>
              <a:effectLst/>
              <a:uFillTx/>
              <a:latin typeface="Arial"/>
            </a:endParaRPr>
          </a:p>
          <a:p>
            <a:pPr>
              <a:lnSpc>
                <a:spcPct val="100000"/>
              </a:lnSpc>
            </a:pPr>
            <a:r>
              <a:rPr b="1" lang="en-US" sz="3000" strike="noStrike" u="none">
                <a:solidFill>
                  <a:srgbClr val="46abf8"/>
                </a:solidFill>
                <a:effectLst/>
                <a:uFillTx/>
                <a:latin typeface="Arial"/>
                <a:ea typeface="Arial"/>
              </a:rPr>
              <a:t>КОМАНДА BIO-MCAD</a:t>
            </a:r>
            <a:endParaRPr b="0" lang="en-US" sz="3000" strike="noStrike" u="none">
              <a:solidFill>
                <a:srgbClr val="ffffff"/>
              </a:solidFill>
              <a:effectLst/>
              <a:uFillTx/>
              <a:latin typeface="Arial"/>
            </a:endParaRPr>
          </a:p>
        </p:txBody>
      </p:sp>
      <p:sp>
        <p:nvSpPr>
          <p:cNvPr id="28" name="Google Shape;70;p4"/>
          <p:cNvSpPr/>
          <p:nvPr/>
        </p:nvSpPr>
        <p:spPr>
          <a:xfrm>
            <a:off x="3425760" y="5807160"/>
            <a:ext cx="2368080" cy="259920"/>
          </a:xfrm>
          <a:prstGeom prst="rect">
            <a:avLst/>
          </a:prstGeom>
          <a:noFill/>
          <a:ln w="0">
            <a:noFill/>
          </a:ln>
        </p:spPr>
        <p:style>
          <a:lnRef idx="0"/>
          <a:fillRef idx="0"/>
          <a:effectRef idx="0"/>
          <a:fontRef idx="minor"/>
        </p:style>
        <p:txBody>
          <a:bodyPr lIns="122040" rIns="122040" tIns="60840" bIns="60840" anchor="ctr">
            <a:noAutofit/>
          </a:bodyPr>
          <a:p>
            <a:pPr>
              <a:lnSpc>
                <a:spcPct val="127000"/>
              </a:lnSpc>
            </a:pPr>
            <a:r>
              <a:rPr b="0" lang="ru-RU" sz="1600" strike="noStrike" u="none">
                <a:solidFill>
                  <a:srgbClr val="ffffff"/>
                </a:solidFill>
                <a:effectLst/>
                <a:uFillTx/>
                <a:latin typeface="Arial"/>
                <a:ea typeface="Arial"/>
              </a:rPr>
              <a:t>Тимофей</a:t>
            </a:r>
            <a:r>
              <a:rPr b="0" lang="en-US" sz="1600" strike="noStrike" u="none">
                <a:solidFill>
                  <a:srgbClr val="ffffff"/>
                </a:solidFill>
                <a:effectLst/>
                <a:uFillTx/>
                <a:latin typeface="Arial"/>
                <a:ea typeface="Arial"/>
              </a:rPr>
              <a:t> </a:t>
            </a:r>
            <a:r>
              <a:rPr b="0" lang="ru-RU" sz="1600" strike="noStrike" u="none">
                <a:solidFill>
                  <a:srgbClr val="ffffff"/>
                </a:solidFill>
                <a:effectLst/>
                <a:uFillTx/>
                <a:latin typeface="Arial"/>
                <a:ea typeface="Arial"/>
              </a:rPr>
              <a:t>Толков</a:t>
            </a:r>
            <a:endParaRPr b="0" lang="en-US" sz="1600" strike="noStrike" u="none">
              <a:solidFill>
                <a:srgbClr val="ffffff"/>
              </a:solidFill>
              <a:effectLst/>
              <a:uFillTx/>
              <a:latin typeface="Arial"/>
            </a:endParaRPr>
          </a:p>
        </p:txBody>
      </p:sp>
      <p:sp>
        <p:nvSpPr>
          <p:cNvPr id="29" name="Google Shape;71;p4"/>
          <p:cNvSpPr/>
          <p:nvPr/>
        </p:nvSpPr>
        <p:spPr>
          <a:xfrm>
            <a:off x="3425760" y="6168960"/>
            <a:ext cx="2120400" cy="196560"/>
          </a:xfrm>
          <a:prstGeom prst="rect">
            <a:avLst/>
          </a:prstGeom>
          <a:noFill/>
          <a:ln w="0">
            <a:noFill/>
          </a:ln>
        </p:spPr>
        <p:style>
          <a:lnRef idx="0"/>
          <a:fillRef idx="0"/>
          <a:effectRef idx="0"/>
          <a:fontRef idx="minor"/>
        </p:style>
        <p:txBody>
          <a:bodyPr lIns="122040" rIns="122040" tIns="60840" bIns="60840" anchor="ctr">
            <a:noAutofit/>
          </a:bodyPr>
          <a:p>
            <a:pPr>
              <a:lnSpc>
                <a:spcPct val="127000"/>
              </a:lnSpc>
            </a:pPr>
            <a:r>
              <a:rPr b="0" lang="ru-RU" sz="1200" strike="noStrike" u="none">
                <a:solidFill>
                  <a:srgbClr val="999999"/>
                </a:solidFill>
                <a:effectLst/>
                <a:uFillTx/>
                <a:latin typeface="Arial"/>
                <a:ea typeface="Arial"/>
              </a:rPr>
              <a:t>Аналитик</a:t>
            </a:r>
            <a:endParaRPr b="0" lang="en-US" sz="1200" strike="noStrike" u="none">
              <a:solidFill>
                <a:srgbClr val="ffffff"/>
              </a:solidFill>
              <a:effectLst/>
              <a:uFillTx/>
              <a:latin typeface="Arial"/>
            </a:endParaRPr>
          </a:p>
        </p:txBody>
      </p:sp>
      <p:sp>
        <p:nvSpPr>
          <p:cNvPr id="30" name="Google Shape;72;p4"/>
          <p:cNvSpPr/>
          <p:nvPr/>
        </p:nvSpPr>
        <p:spPr>
          <a:xfrm>
            <a:off x="1457280" y="5807160"/>
            <a:ext cx="2368080" cy="259920"/>
          </a:xfrm>
          <a:prstGeom prst="rect">
            <a:avLst/>
          </a:prstGeom>
          <a:noFill/>
          <a:ln w="0">
            <a:noFill/>
          </a:ln>
        </p:spPr>
        <p:style>
          <a:lnRef idx="0"/>
          <a:fillRef idx="0"/>
          <a:effectRef idx="0"/>
          <a:fontRef idx="minor"/>
        </p:style>
        <p:txBody>
          <a:bodyPr lIns="122040" rIns="122040" tIns="60840" bIns="60840" anchor="ctr">
            <a:noAutofit/>
          </a:bodyPr>
          <a:p>
            <a:pPr>
              <a:lnSpc>
                <a:spcPct val="127000"/>
              </a:lnSpc>
            </a:pPr>
            <a:r>
              <a:rPr b="0" lang="ru-RU" sz="1600" strike="noStrike" u="none">
                <a:solidFill>
                  <a:srgbClr val="ffffff"/>
                </a:solidFill>
                <a:effectLst/>
                <a:uFillTx/>
                <a:latin typeface="Arial"/>
                <a:ea typeface="Arial"/>
              </a:rPr>
              <a:t>Ян Павлов</a:t>
            </a:r>
            <a:endParaRPr b="0" lang="en-US" sz="1600" strike="noStrike" u="none">
              <a:solidFill>
                <a:srgbClr val="ffffff"/>
              </a:solidFill>
              <a:effectLst/>
              <a:uFillTx/>
              <a:latin typeface="Arial"/>
            </a:endParaRPr>
          </a:p>
        </p:txBody>
      </p:sp>
      <p:sp>
        <p:nvSpPr>
          <p:cNvPr id="31" name="Google Shape;73;p4"/>
          <p:cNvSpPr/>
          <p:nvPr/>
        </p:nvSpPr>
        <p:spPr>
          <a:xfrm>
            <a:off x="1457280" y="6168960"/>
            <a:ext cx="2120400" cy="196560"/>
          </a:xfrm>
          <a:prstGeom prst="rect">
            <a:avLst/>
          </a:prstGeom>
          <a:noFill/>
          <a:ln w="0">
            <a:noFill/>
          </a:ln>
        </p:spPr>
        <p:style>
          <a:lnRef idx="0"/>
          <a:fillRef idx="0"/>
          <a:effectRef idx="0"/>
          <a:fontRef idx="minor"/>
        </p:style>
        <p:txBody>
          <a:bodyPr lIns="122040" rIns="122040" tIns="60840" bIns="60840" anchor="ctr">
            <a:noAutofit/>
          </a:bodyPr>
          <a:p>
            <a:pPr>
              <a:lnSpc>
                <a:spcPct val="127000"/>
              </a:lnSpc>
            </a:pPr>
            <a:r>
              <a:rPr b="0" lang="en-US" sz="1200" strike="noStrike" u="none">
                <a:solidFill>
                  <a:srgbClr val="999999"/>
                </a:solidFill>
                <a:effectLst/>
                <a:uFillTx/>
                <a:latin typeface="Arial"/>
                <a:ea typeface="Arial"/>
              </a:rPr>
              <a:t>Backend-</a:t>
            </a:r>
            <a:r>
              <a:rPr b="0" lang="ru-RU" sz="1200" strike="noStrike" u="none">
                <a:solidFill>
                  <a:srgbClr val="999999"/>
                </a:solidFill>
                <a:effectLst/>
                <a:uFillTx/>
                <a:latin typeface="Arial"/>
                <a:ea typeface="Arial"/>
              </a:rPr>
              <a:t>разработчик</a:t>
            </a:r>
            <a:endParaRPr b="0" lang="en-US" sz="1200" strike="noStrike" u="none">
              <a:solidFill>
                <a:srgbClr val="ffffff"/>
              </a:solidFill>
              <a:effectLst/>
              <a:uFillTx/>
              <a:latin typeface="Arial"/>
            </a:endParaRPr>
          </a:p>
        </p:txBody>
      </p:sp>
      <p:sp>
        <p:nvSpPr>
          <p:cNvPr id="32" name="Google Shape;74;p4"/>
          <p:cNvSpPr/>
          <p:nvPr/>
        </p:nvSpPr>
        <p:spPr>
          <a:xfrm>
            <a:off x="4362480" y="3429000"/>
            <a:ext cx="2717640" cy="279000"/>
          </a:xfrm>
          <a:prstGeom prst="rect">
            <a:avLst/>
          </a:prstGeom>
          <a:noFill/>
          <a:ln w="0">
            <a:noFill/>
          </a:ln>
        </p:spPr>
        <p:style>
          <a:lnRef idx="0"/>
          <a:fillRef idx="0"/>
          <a:effectRef idx="0"/>
          <a:fontRef idx="minor"/>
        </p:style>
        <p:txBody>
          <a:bodyPr lIns="122040" rIns="122040" tIns="60840" bIns="60840" anchor="ctr">
            <a:noAutofit/>
          </a:bodyPr>
          <a:p>
            <a:pPr>
              <a:lnSpc>
                <a:spcPct val="127000"/>
              </a:lnSpc>
            </a:pPr>
            <a:r>
              <a:rPr b="0" lang="ru-RU" sz="1600" strike="noStrike" u="none">
                <a:solidFill>
                  <a:srgbClr val="ffffff"/>
                </a:solidFill>
                <a:effectLst/>
                <a:uFillTx/>
                <a:latin typeface="Arial"/>
                <a:ea typeface="Arial"/>
              </a:rPr>
              <a:t>Дмитрий Малюжанцев</a:t>
            </a:r>
            <a:endParaRPr b="0" lang="en-US" sz="1600" strike="noStrike" u="none">
              <a:solidFill>
                <a:srgbClr val="ffffff"/>
              </a:solidFill>
              <a:effectLst/>
              <a:uFillTx/>
              <a:latin typeface="Arial"/>
            </a:endParaRPr>
          </a:p>
        </p:txBody>
      </p:sp>
      <p:sp>
        <p:nvSpPr>
          <p:cNvPr id="33" name="Google Shape;75;p4"/>
          <p:cNvSpPr/>
          <p:nvPr/>
        </p:nvSpPr>
        <p:spPr>
          <a:xfrm>
            <a:off x="4362480" y="3809880"/>
            <a:ext cx="2120400" cy="196560"/>
          </a:xfrm>
          <a:prstGeom prst="rect">
            <a:avLst/>
          </a:prstGeom>
          <a:noFill/>
          <a:ln w="0">
            <a:noFill/>
          </a:ln>
        </p:spPr>
        <p:style>
          <a:lnRef idx="0"/>
          <a:fillRef idx="0"/>
          <a:effectRef idx="0"/>
          <a:fontRef idx="minor"/>
        </p:style>
        <p:txBody>
          <a:bodyPr lIns="122040" rIns="122040" tIns="60840" bIns="60840" anchor="ctr">
            <a:noAutofit/>
          </a:bodyPr>
          <a:p>
            <a:pPr>
              <a:lnSpc>
                <a:spcPct val="127000"/>
              </a:lnSpc>
            </a:pPr>
            <a:r>
              <a:rPr b="0" lang="en-US" sz="1200" strike="noStrike" u="none">
                <a:solidFill>
                  <a:srgbClr val="999999"/>
                </a:solidFill>
                <a:effectLst/>
                <a:uFillTx/>
                <a:latin typeface="Arial"/>
                <a:ea typeface="Arial"/>
              </a:rPr>
              <a:t>Solution Architect</a:t>
            </a:r>
            <a:endParaRPr b="0" lang="en-US" sz="1200" strike="noStrike" u="none">
              <a:solidFill>
                <a:srgbClr val="ffffff"/>
              </a:solidFill>
              <a:effectLst/>
              <a:uFillTx/>
              <a:latin typeface="Arial"/>
            </a:endParaRPr>
          </a:p>
        </p:txBody>
      </p:sp>
      <p:sp>
        <p:nvSpPr>
          <p:cNvPr id="34" name="Google Shape;76;p4"/>
          <p:cNvSpPr/>
          <p:nvPr/>
        </p:nvSpPr>
        <p:spPr>
          <a:xfrm>
            <a:off x="2394000" y="3448080"/>
            <a:ext cx="2368080" cy="259920"/>
          </a:xfrm>
          <a:prstGeom prst="rect">
            <a:avLst/>
          </a:prstGeom>
          <a:noFill/>
          <a:ln w="0">
            <a:noFill/>
          </a:ln>
        </p:spPr>
        <p:style>
          <a:lnRef idx="0"/>
          <a:fillRef idx="0"/>
          <a:effectRef idx="0"/>
          <a:fontRef idx="minor"/>
        </p:style>
        <p:txBody>
          <a:bodyPr lIns="122040" rIns="122040" tIns="60840" bIns="60840" anchor="ctr">
            <a:noAutofit/>
          </a:bodyPr>
          <a:p>
            <a:pPr>
              <a:lnSpc>
                <a:spcPct val="127000"/>
              </a:lnSpc>
            </a:pPr>
            <a:r>
              <a:rPr b="0" lang="ru-RU" sz="1600" strike="noStrike" u="none">
                <a:solidFill>
                  <a:srgbClr val="ffffff"/>
                </a:solidFill>
                <a:effectLst/>
                <a:uFillTx/>
                <a:latin typeface="Arial"/>
                <a:ea typeface="Arial"/>
              </a:rPr>
              <a:t>Антон Дубровин</a:t>
            </a:r>
            <a:endParaRPr b="0" lang="en-US" sz="1600" strike="noStrike" u="none">
              <a:solidFill>
                <a:srgbClr val="ffffff"/>
              </a:solidFill>
              <a:effectLst/>
              <a:uFillTx/>
              <a:latin typeface="Arial"/>
            </a:endParaRPr>
          </a:p>
        </p:txBody>
      </p:sp>
      <p:sp>
        <p:nvSpPr>
          <p:cNvPr id="35" name="Google Shape;77;p4"/>
          <p:cNvSpPr/>
          <p:nvPr/>
        </p:nvSpPr>
        <p:spPr>
          <a:xfrm>
            <a:off x="2394000" y="3809880"/>
            <a:ext cx="2120400" cy="196560"/>
          </a:xfrm>
          <a:prstGeom prst="rect">
            <a:avLst/>
          </a:prstGeom>
          <a:noFill/>
          <a:ln w="0">
            <a:noFill/>
          </a:ln>
        </p:spPr>
        <p:style>
          <a:lnRef idx="0"/>
          <a:fillRef idx="0"/>
          <a:effectRef idx="0"/>
          <a:fontRef idx="minor"/>
        </p:style>
        <p:txBody>
          <a:bodyPr lIns="122040" rIns="122040" tIns="60840" bIns="60840" anchor="ctr">
            <a:noAutofit/>
          </a:bodyPr>
          <a:p>
            <a:pPr>
              <a:lnSpc>
                <a:spcPct val="127000"/>
              </a:lnSpc>
            </a:pPr>
            <a:r>
              <a:rPr b="0" lang="en-US" sz="1200" strike="noStrike" u="none">
                <a:solidFill>
                  <a:srgbClr val="999999"/>
                </a:solidFill>
                <a:effectLst/>
                <a:uFillTx/>
                <a:latin typeface="Arial"/>
                <a:ea typeface="Arial"/>
              </a:rPr>
              <a:t>Backend-</a:t>
            </a:r>
            <a:r>
              <a:rPr b="0" lang="ru-RU" sz="1200" strike="noStrike" u="none">
                <a:solidFill>
                  <a:srgbClr val="999999"/>
                </a:solidFill>
                <a:effectLst/>
                <a:uFillTx/>
                <a:latin typeface="Arial"/>
                <a:ea typeface="Arial"/>
              </a:rPr>
              <a:t>разработчик</a:t>
            </a:r>
            <a:endParaRPr b="0" lang="en-US" sz="1200" strike="noStrike" u="none">
              <a:solidFill>
                <a:srgbClr val="ffffff"/>
              </a:solidFill>
              <a:effectLst/>
              <a:uFillTx/>
              <a:latin typeface="Arial"/>
            </a:endParaRPr>
          </a:p>
        </p:txBody>
      </p:sp>
      <p:sp>
        <p:nvSpPr>
          <p:cNvPr id="36" name="Google Shape;78;p4"/>
          <p:cNvSpPr/>
          <p:nvPr/>
        </p:nvSpPr>
        <p:spPr>
          <a:xfrm>
            <a:off x="425520" y="3448080"/>
            <a:ext cx="2368080" cy="259920"/>
          </a:xfrm>
          <a:prstGeom prst="rect">
            <a:avLst/>
          </a:prstGeom>
          <a:noFill/>
          <a:ln w="0">
            <a:noFill/>
          </a:ln>
        </p:spPr>
        <p:style>
          <a:lnRef idx="0"/>
          <a:fillRef idx="0"/>
          <a:effectRef idx="0"/>
          <a:fontRef idx="minor"/>
        </p:style>
        <p:txBody>
          <a:bodyPr lIns="122040" rIns="122040" tIns="60840" bIns="60840" anchor="ctr">
            <a:noAutofit/>
          </a:bodyPr>
          <a:p>
            <a:pPr>
              <a:lnSpc>
                <a:spcPct val="127000"/>
              </a:lnSpc>
            </a:pPr>
            <a:r>
              <a:rPr b="0" lang="ru-RU" sz="1600" strike="noStrike" u="none">
                <a:solidFill>
                  <a:srgbClr val="ffffff"/>
                </a:solidFill>
                <a:effectLst/>
                <a:uFillTx/>
                <a:latin typeface="Arial"/>
                <a:ea typeface="Arial"/>
              </a:rPr>
              <a:t>Роман Галимов</a:t>
            </a:r>
            <a:endParaRPr b="0" lang="en-US" sz="1600" strike="noStrike" u="none">
              <a:solidFill>
                <a:srgbClr val="ffffff"/>
              </a:solidFill>
              <a:effectLst/>
              <a:uFillTx/>
              <a:latin typeface="Arial"/>
            </a:endParaRPr>
          </a:p>
        </p:txBody>
      </p:sp>
      <p:sp>
        <p:nvSpPr>
          <p:cNvPr id="37" name="Google Shape;79;p4"/>
          <p:cNvSpPr/>
          <p:nvPr/>
        </p:nvSpPr>
        <p:spPr>
          <a:xfrm>
            <a:off x="425520" y="3809880"/>
            <a:ext cx="2120400" cy="196560"/>
          </a:xfrm>
          <a:prstGeom prst="rect">
            <a:avLst/>
          </a:prstGeom>
          <a:noFill/>
          <a:ln w="0">
            <a:noFill/>
          </a:ln>
        </p:spPr>
        <p:style>
          <a:lnRef idx="0"/>
          <a:fillRef idx="0"/>
          <a:effectRef idx="0"/>
          <a:fontRef idx="minor"/>
        </p:style>
        <p:txBody>
          <a:bodyPr lIns="122040" rIns="122040" tIns="60840" bIns="60840" anchor="ctr">
            <a:noAutofit/>
          </a:bodyPr>
          <a:p>
            <a:pPr>
              <a:lnSpc>
                <a:spcPct val="127000"/>
              </a:lnSpc>
            </a:pPr>
            <a:r>
              <a:rPr b="0" lang="en-US" sz="1200" strike="noStrike" u="none">
                <a:solidFill>
                  <a:srgbClr val="999999"/>
                </a:solidFill>
                <a:effectLst/>
                <a:uFillTx/>
                <a:latin typeface="Arial"/>
                <a:ea typeface="Arial"/>
              </a:rPr>
              <a:t>Data Architect</a:t>
            </a:r>
            <a:endParaRPr b="0" lang="en-US" sz="12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 name="Google Shape;92;p 5" descr=""/>
          <p:cNvPicPr/>
          <p:nvPr/>
        </p:nvPicPr>
        <p:blipFill>
          <a:blip r:embed="rId1"/>
          <a:stretch/>
        </p:blipFill>
        <p:spPr>
          <a:xfrm>
            <a:off x="0" y="0"/>
            <a:ext cx="12191760" cy="6857640"/>
          </a:xfrm>
          <a:prstGeom prst="rect">
            <a:avLst/>
          </a:prstGeom>
          <a:noFill/>
          <a:ln w="0">
            <a:noFill/>
          </a:ln>
        </p:spPr>
      </p:pic>
      <p:sp>
        <p:nvSpPr>
          <p:cNvPr id="76" name="Google Shape;100;p 5"/>
          <p:cNvSpPr/>
          <p:nvPr/>
        </p:nvSpPr>
        <p:spPr>
          <a:xfrm>
            <a:off x="421920" y="264960"/>
            <a:ext cx="680652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ru-RU" sz="3000" strike="noStrike" u="none">
                <a:solidFill>
                  <a:srgbClr val="46abf8"/>
                </a:solidFill>
                <a:effectLst/>
                <a:uFillTx/>
                <a:latin typeface="Arial"/>
                <a:ea typeface="Calibri"/>
              </a:rPr>
              <a:t>ФУНКЦИОНАЛЬНАЯ СТРУКТУРА</a:t>
            </a:r>
            <a:endParaRPr b="0" lang="en-US" sz="3000" strike="noStrike" u="none">
              <a:solidFill>
                <a:srgbClr val="ffffff"/>
              </a:solidFill>
              <a:effectLst/>
              <a:uFillTx/>
              <a:latin typeface="Arial"/>
            </a:endParaRPr>
          </a:p>
        </p:txBody>
      </p:sp>
      <p:sp>
        <p:nvSpPr>
          <p:cNvPr id="77" name="Скругленный прямоугольник 7"/>
          <p:cNvSpPr/>
          <p:nvPr/>
        </p:nvSpPr>
        <p:spPr>
          <a:xfrm>
            <a:off x="226800" y="821160"/>
            <a:ext cx="1179108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ru-RU" sz="1870" strike="noStrike" u="none">
              <a:solidFill>
                <a:schemeClr val="lt1"/>
              </a:solidFill>
              <a:effectLst/>
              <a:uFillTx/>
              <a:latin typeface="Arial"/>
              <a:ea typeface="Arial"/>
            </a:endParaRPr>
          </a:p>
        </p:txBody>
      </p:sp>
      <p:sp>
        <p:nvSpPr>
          <p:cNvPr id="78" name="TextBox 12"/>
          <p:cNvSpPr/>
          <p:nvPr/>
        </p:nvSpPr>
        <p:spPr>
          <a:xfrm>
            <a:off x="421920" y="910800"/>
            <a:ext cx="11366280" cy="1040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ru-RU" sz="2500" strike="noStrike" u="none">
                <a:solidFill>
                  <a:srgbClr val="000000"/>
                </a:solidFill>
                <a:effectLst/>
                <a:uFillTx/>
                <a:latin typeface="Arial"/>
                <a:ea typeface="Arial"/>
              </a:rPr>
              <a:t>Описание компонентов</a:t>
            </a:r>
            <a:endParaRPr b="0" lang="en-US" sz="250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p:txBody>
      </p:sp>
      <p:sp>
        <p:nvSpPr>
          <p:cNvPr id="79" name="TextBox 13"/>
          <p:cNvSpPr/>
          <p:nvPr/>
        </p:nvSpPr>
        <p:spPr>
          <a:xfrm>
            <a:off x="421920" y="911160"/>
            <a:ext cx="11366280" cy="5590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ru-RU" sz="2500" strike="noStrike" u="none">
                <a:solidFill>
                  <a:srgbClr val="000000"/>
                </a:solidFill>
                <a:effectLst/>
                <a:uFillTx/>
                <a:latin typeface="Arial"/>
                <a:ea typeface="Arial"/>
              </a:rPr>
              <a:t>Описание </a:t>
            </a:r>
            <a:r>
              <a:rPr b="1" lang="ru-RU" sz="2500" strike="noStrike" u="none">
                <a:solidFill>
                  <a:srgbClr val="000000"/>
                </a:solidFill>
                <a:effectLst/>
                <a:uFillTx/>
                <a:latin typeface="Arial"/>
                <a:ea typeface="Arial"/>
              </a:rPr>
              <a:t>компонентов</a:t>
            </a:r>
            <a:endParaRPr b="0" lang="en-US" sz="250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Digital Exchange </a:t>
            </a:r>
            <a:r>
              <a:rPr b="1" lang="en-US" sz="1870" strike="noStrike" u="none">
                <a:solidFill>
                  <a:srgbClr val="000000"/>
                </a:solidFill>
                <a:effectLst/>
                <a:uFillTx/>
                <a:latin typeface="Arial"/>
                <a:ea typeface="Arial"/>
              </a:rPr>
              <a:t>Service </a:t>
            </a:r>
            <a:r>
              <a:rPr b="1" lang="en-US" sz="1870" strike="noStrike" u="none">
                <a:solidFill>
                  <a:srgbClr val="000000"/>
                </a:solidFill>
                <a:effectLst/>
                <a:uFillTx/>
                <a:latin typeface="Arial"/>
                <a:ea typeface="Arial"/>
              </a:rPr>
              <a:t>(Commercial </a:t>
            </a:r>
            <a:r>
              <a:rPr b="1" lang="en-US" sz="1870" strike="noStrike" u="none">
                <a:solidFill>
                  <a:srgbClr val="000000"/>
                </a:solidFill>
                <a:effectLst/>
                <a:uFillTx/>
                <a:latin typeface="Arial"/>
                <a:ea typeface="Arial"/>
              </a:rPr>
              <a:t>Bank)</a:t>
            </a: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Digital Exchange </a:t>
            </a:r>
            <a:r>
              <a:rPr b="1" lang="en-US" sz="1870" strike="noStrike" u="none">
                <a:solidFill>
                  <a:srgbClr val="000000"/>
                </a:solidFill>
                <a:effectLst/>
                <a:uFillTx/>
                <a:latin typeface="Arial"/>
                <a:ea typeface="Arial"/>
              </a:rPr>
              <a:t>Service </a:t>
            </a:r>
            <a:r>
              <a:rPr b="1" lang="en-US" sz="1870" strike="noStrike" u="none">
                <a:solidFill>
                  <a:srgbClr val="000000"/>
                </a:solidFill>
                <a:effectLst/>
                <a:uFillTx/>
                <a:latin typeface="Arial"/>
                <a:ea typeface="Arial"/>
              </a:rPr>
              <a:t>(Коммерческий </a:t>
            </a:r>
            <a:r>
              <a:rPr b="1" lang="en-US" sz="1870" strike="noStrike" u="none">
                <a:solidFill>
                  <a:srgbClr val="000000"/>
                </a:solidFill>
                <a:effectLst/>
                <a:uFillTx/>
                <a:latin typeface="Arial"/>
                <a:ea typeface="Arial"/>
              </a:rPr>
              <a:t>Банк)</a:t>
            </a:r>
            <a:r>
              <a:rPr b="0" lang="en-US" sz="1870" strike="noStrike" u="none">
                <a:solidFill>
                  <a:srgbClr val="000000"/>
                </a:solidFill>
                <a:effectLst/>
                <a:uFillTx/>
                <a:latin typeface="Arial"/>
                <a:ea typeface="Arial"/>
              </a:rPr>
              <a:t> </a:t>
            </a:r>
            <a:r>
              <a:rPr b="0" lang="en-US" sz="1870" strike="noStrike" u="none">
                <a:solidFill>
                  <a:srgbClr val="000000"/>
                </a:solidFill>
                <a:effectLst/>
                <a:uFillTx/>
                <a:latin typeface="Arial"/>
                <a:ea typeface="Arial"/>
              </a:rPr>
              <a:t>предоставляет </a:t>
            </a:r>
            <a:r>
              <a:rPr b="0" lang="en-US" sz="1870" strike="noStrike" u="none">
                <a:solidFill>
                  <a:srgbClr val="000000"/>
                </a:solidFill>
                <a:effectLst/>
                <a:uFillTx/>
                <a:latin typeface="Arial"/>
                <a:ea typeface="Arial"/>
              </a:rPr>
              <a:t>клиентам </a:t>
            </a:r>
            <a:r>
              <a:rPr b="0" lang="en-US" sz="1870" strike="noStrike" u="none">
                <a:solidFill>
                  <a:srgbClr val="000000"/>
                </a:solidFill>
                <a:effectLst/>
                <a:uFillTx/>
                <a:latin typeface="Arial"/>
                <a:ea typeface="Arial"/>
              </a:rPr>
              <a:t>возможность </a:t>
            </a:r>
            <a:r>
              <a:rPr b="0" lang="en-US" sz="1870" strike="noStrike" u="none">
                <a:solidFill>
                  <a:srgbClr val="000000"/>
                </a:solidFill>
                <a:effectLst/>
                <a:uFillTx/>
                <a:latin typeface="Arial"/>
                <a:ea typeface="Arial"/>
              </a:rPr>
              <a:t>конвертировать </a:t>
            </a:r>
            <a:r>
              <a:rPr b="0" lang="en-US" sz="1870" strike="noStrike" u="none">
                <a:solidFill>
                  <a:srgbClr val="000000"/>
                </a:solidFill>
                <a:effectLst/>
                <a:uFillTx/>
                <a:latin typeface="Arial"/>
                <a:ea typeface="Arial"/>
              </a:rPr>
              <a:t>цифровой рубль в </a:t>
            </a:r>
            <a:r>
              <a:rPr b="0" lang="en-US" sz="1870" strike="noStrike" u="none">
                <a:solidFill>
                  <a:srgbClr val="000000"/>
                </a:solidFill>
                <a:effectLst/>
                <a:uFillTx/>
                <a:latin typeface="Arial"/>
                <a:ea typeface="Arial"/>
              </a:rPr>
              <a:t>другие активы, </a:t>
            </a:r>
            <a:r>
              <a:rPr b="0" lang="en-US" sz="1870" strike="noStrike" u="none">
                <a:solidFill>
                  <a:srgbClr val="000000"/>
                </a:solidFill>
                <a:effectLst/>
                <a:uFillTx/>
                <a:latin typeface="Arial"/>
                <a:ea typeface="Arial"/>
              </a:rPr>
              <a:t>такие как фиатные </a:t>
            </a:r>
            <a:r>
              <a:rPr b="0" lang="en-US" sz="1870" strike="noStrike" u="none">
                <a:solidFill>
                  <a:srgbClr val="000000"/>
                </a:solidFill>
                <a:effectLst/>
                <a:uFillTx/>
                <a:latin typeface="Arial"/>
                <a:ea typeface="Arial"/>
              </a:rPr>
              <a:t>валюты или </a:t>
            </a:r>
            <a:r>
              <a:rPr b="0" lang="en-US" sz="1870" strike="noStrike" u="none">
                <a:solidFill>
                  <a:srgbClr val="000000"/>
                </a:solidFill>
                <a:effectLst/>
                <a:uFillTx/>
                <a:latin typeface="Arial"/>
                <a:ea typeface="Arial"/>
              </a:rPr>
              <a:t>токенизированные </a:t>
            </a:r>
            <a:r>
              <a:rPr b="0" lang="en-US" sz="1870" strike="noStrike" u="none">
                <a:solidFill>
                  <a:srgbClr val="000000"/>
                </a:solidFill>
                <a:effectLst/>
                <a:uFillTx/>
                <a:latin typeface="Arial"/>
                <a:ea typeface="Arial"/>
              </a:rPr>
              <a:t>активы. Сервис </a:t>
            </a:r>
            <a:r>
              <a:rPr b="0" lang="en-US" sz="1870" strike="noStrike" u="none">
                <a:solidFill>
                  <a:srgbClr val="000000"/>
                </a:solidFill>
                <a:effectLst/>
                <a:uFillTx/>
                <a:latin typeface="Arial"/>
                <a:ea typeface="Arial"/>
              </a:rPr>
              <a:t>обеспечивает </a:t>
            </a:r>
            <a:r>
              <a:rPr b="0" lang="en-US" sz="1870" strike="noStrike" u="none">
                <a:solidFill>
                  <a:srgbClr val="000000"/>
                </a:solidFill>
                <a:effectLst/>
                <a:uFillTx/>
                <a:latin typeface="Arial"/>
                <a:ea typeface="Arial"/>
              </a:rPr>
              <a:t>актуальные курсы </a:t>
            </a:r>
            <a:r>
              <a:rPr b="0" lang="en-US" sz="1870" strike="noStrike" u="none">
                <a:solidFill>
                  <a:srgbClr val="000000"/>
                </a:solidFill>
                <a:effectLst/>
                <a:uFillTx/>
                <a:latin typeface="Arial"/>
                <a:ea typeface="Arial"/>
              </a:rPr>
              <a:t>обмена, быструю </a:t>
            </a:r>
            <a:r>
              <a:rPr b="0" lang="en-US" sz="1870" strike="noStrike" u="none">
                <a:solidFill>
                  <a:srgbClr val="000000"/>
                </a:solidFill>
                <a:effectLst/>
                <a:uFillTx/>
                <a:latin typeface="Arial"/>
                <a:ea typeface="Arial"/>
              </a:rPr>
              <a:t>обработку </a:t>
            </a:r>
            <a:r>
              <a:rPr b="0" lang="en-US" sz="1870" strike="noStrike" u="none">
                <a:solidFill>
                  <a:srgbClr val="000000"/>
                </a:solidFill>
                <a:effectLst/>
                <a:uFillTx/>
                <a:latin typeface="Arial"/>
                <a:ea typeface="Arial"/>
              </a:rPr>
              <a:t>операций и </a:t>
            </a:r>
            <a:r>
              <a:rPr b="0" lang="en-US" sz="1870" strike="noStrike" u="none">
                <a:solidFill>
                  <a:srgbClr val="000000"/>
                </a:solidFill>
                <a:effectLst/>
                <a:uFillTx/>
                <a:latin typeface="Arial"/>
                <a:ea typeface="Arial"/>
              </a:rPr>
              <a:t>интеграцию с </a:t>
            </a:r>
            <a:r>
              <a:rPr b="0" lang="en-US" sz="1870" strike="noStrike" u="none">
                <a:solidFill>
                  <a:srgbClr val="000000"/>
                </a:solidFill>
                <a:effectLst/>
                <a:uFillTx/>
                <a:latin typeface="Arial"/>
                <a:ea typeface="Arial"/>
              </a:rPr>
              <a:t>внешними </a:t>
            </a:r>
            <a:r>
              <a:rPr b="0" lang="en-US" sz="1870" strike="noStrike" u="none">
                <a:solidFill>
                  <a:srgbClr val="000000"/>
                </a:solidFill>
                <a:effectLst/>
                <a:uFillTx/>
                <a:latin typeface="Arial"/>
                <a:ea typeface="Arial"/>
              </a:rPr>
              <a:t>платежными </a:t>
            </a:r>
            <a:r>
              <a:rPr b="0" lang="en-US" sz="1870" strike="noStrike" u="none">
                <a:solidFill>
                  <a:srgbClr val="000000"/>
                </a:solidFill>
                <a:effectLst/>
                <a:uFillTx/>
                <a:latin typeface="Arial"/>
                <a:ea typeface="Arial"/>
              </a:rPr>
              <a:t>системами. </a:t>
            </a: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ru-RU" sz="1870" strike="noStrike" u="none">
                <a:solidFill>
                  <a:srgbClr val="000000"/>
                </a:solidFill>
                <a:effectLst/>
                <a:uFillTx/>
                <a:latin typeface="Arial"/>
                <a:ea typeface="Arial"/>
              </a:rPr>
              <a:t>Data Backup </a:t>
            </a:r>
            <a:r>
              <a:rPr b="1" lang="ru-RU" sz="1870" strike="noStrike" u="none">
                <a:solidFill>
                  <a:srgbClr val="000000"/>
                </a:solidFill>
                <a:effectLst/>
                <a:uFillTx/>
                <a:latin typeface="Arial"/>
                <a:ea typeface="Arial"/>
              </a:rPr>
              <a:t>Service </a:t>
            </a:r>
            <a:r>
              <a:rPr b="1" lang="ru-RU" sz="1870" strike="noStrike" u="none">
                <a:solidFill>
                  <a:srgbClr val="000000"/>
                </a:solidFill>
                <a:effectLst/>
                <a:uFillTx/>
                <a:latin typeface="Arial"/>
                <a:ea typeface="Arial"/>
              </a:rPr>
              <a:t>(Commercial </a:t>
            </a:r>
            <a:r>
              <a:rPr b="1" lang="ru-RU" sz="1870" strike="noStrike" u="none">
                <a:solidFill>
                  <a:srgbClr val="000000"/>
                </a:solidFill>
                <a:effectLst/>
                <a:uFillTx/>
                <a:latin typeface="Arial"/>
                <a:ea typeface="Arial"/>
              </a:rPr>
              <a:t>Bank)  </a:t>
            </a: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ru-RU" sz="1870" strike="noStrike" u="none">
                <a:solidFill>
                  <a:srgbClr val="000000"/>
                </a:solidFill>
                <a:effectLst/>
                <a:uFillTx/>
                <a:latin typeface="Arial"/>
                <a:ea typeface="Arial"/>
              </a:rPr>
              <a:t>Data Backup </a:t>
            </a:r>
            <a:r>
              <a:rPr b="1" lang="ru-RU" sz="1870" strike="noStrike" u="none">
                <a:solidFill>
                  <a:srgbClr val="000000"/>
                </a:solidFill>
                <a:effectLst/>
                <a:uFillTx/>
                <a:latin typeface="Arial"/>
                <a:ea typeface="Arial"/>
              </a:rPr>
              <a:t>Service</a:t>
            </a:r>
            <a:r>
              <a:rPr b="0" lang="ru-RU" sz="1870" strike="noStrike" u="none">
                <a:solidFill>
                  <a:srgbClr val="000000"/>
                </a:solidFill>
                <a:effectLst/>
                <a:uFillTx/>
                <a:latin typeface="Arial"/>
                <a:ea typeface="Arial"/>
              </a:rPr>
              <a:t> в </a:t>
            </a:r>
            <a:r>
              <a:rPr b="0" lang="ru-RU" sz="1870" strike="noStrike" u="none">
                <a:solidFill>
                  <a:srgbClr val="000000"/>
                </a:solidFill>
                <a:effectLst/>
                <a:uFillTx/>
                <a:latin typeface="Arial"/>
                <a:ea typeface="Arial"/>
              </a:rPr>
              <a:t>коммерческих </a:t>
            </a:r>
            <a:r>
              <a:rPr b="0" lang="ru-RU" sz="1870" strike="noStrike" u="none">
                <a:solidFill>
                  <a:srgbClr val="000000"/>
                </a:solidFill>
                <a:effectLst/>
                <a:uFillTx/>
                <a:latin typeface="Arial"/>
                <a:ea typeface="Arial"/>
              </a:rPr>
              <a:t>банках выполняет </a:t>
            </a:r>
            <a:r>
              <a:rPr b="0" lang="ru-RU" sz="1870" strike="noStrike" u="none">
                <a:solidFill>
                  <a:srgbClr val="000000"/>
                </a:solidFill>
                <a:effectLst/>
                <a:uFillTx/>
                <a:latin typeface="Arial"/>
                <a:ea typeface="Arial"/>
              </a:rPr>
              <a:t>критически </a:t>
            </a:r>
            <a:r>
              <a:rPr b="0" lang="ru-RU" sz="1870" strike="noStrike" u="none">
                <a:solidFill>
                  <a:srgbClr val="000000"/>
                </a:solidFill>
                <a:effectLst/>
                <a:uFillTx/>
                <a:latin typeface="Arial"/>
                <a:ea typeface="Arial"/>
              </a:rPr>
              <a:t>важную функцию </a:t>
            </a:r>
            <a:r>
              <a:rPr b="0" lang="ru-RU" sz="1870" strike="noStrike" u="none">
                <a:solidFill>
                  <a:srgbClr val="000000"/>
                </a:solidFill>
                <a:effectLst/>
                <a:uFillTx/>
                <a:latin typeface="Arial"/>
                <a:ea typeface="Arial"/>
              </a:rPr>
              <a:t>синхронизации </a:t>
            </a:r>
            <a:r>
              <a:rPr b="0" lang="ru-RU" sz="1870" strike="noStrike" u="none">
                <a:solidFill>
                  <a:srgbClr val="000000"/>
                </a:solidFill>
                <a:effectLst/>
                <a:uFillTx/>
                <a:latin typeface="Arial"/>
                <a:ea typeface="Arial"/>
              </a:rPr>
              <a:t>данных с основной </a:t>
            </a:r>
            <a:r>
              <a:rPr b="0" lang="ru-RU" sz="1870" strike="noStrike" u="none">
                <a:solidFill>
                  <a:srgbClr val="000000"/>
                </a:solidFill>
                <a:effectLst/>
                <a:uFillTx/>
                <a:latin typeface="Arial"/>
                <a:ea typeface="Arial"/>
              </a:rPr>
              <a:t>блокчейн-</a:t>
            </a:r>
            <a:r>
              <a:rPr b="0" lang="ru-RU" sz="1870" strike="noStrike" u="none">
                <a:solidFill>
                  <a:srgbClr val="000000"/>
                </a:solidFill>
                <a:effectLst/>
                <a:uFillTx/>
                <a:latin typeface="Arial"/>
                <a:ea typeface="Arial"/>
              </a:rPr>
              <a:t>системой, которая </a:t>
            </a:r>
            <a:r>
              <a:rPr b="0" lang="ru-RU" sz="1870" strike="noStrike" u="none">
                <a:solidFill>
                  <a:srgbClr val="000000"/>
                </a:solidFill>
                <a:effectLst/>
                <a:uFillTx/>
                <a:latin typeface="Arial"/>
                <a:ea typeface="Arial"/>
              </a:rPr>
              <a:t>физически </a:t>
            </a:r>
            <a:r>
              <a:rPr b="0" lang="ru-RU" sz="1870" strike="noStrike" u="none">
                <a:solidFill>
                  <a:srgbClr val="000000"/>
                </a:solidFill>
                <a:effectLst/>
                <a:uFillTx/>
                <a:latin typeface="Arial"/>
                <a:ea typeface="Arial"/>
              </a:rPr>
              <a:t>расположена в </a:t>
            </a:r>
            <a:r>
              <a:rPr b="0" lang="ru-RU" sz="1870" strike="noStrike" u="none">
                <a:solidFill>
                  <a:srgbClr val="000000"/>
                </a:solidFill>
                <a:effectLst/>
                <a:uFillTx/>
                <a:latin typeface="Arial"/>
                <a:ea typeface="Arial"/>
              </a:rPr>
              <a:t>Центральном </a:t>
            </a:r>
            <a:r>
              <a:rPr b="0" lang="ru-RU" sz="1870" strike="noStrike" u="none">
                <a:solidFill>
                  <a:srgbClr val="000000"/>
                </a:solidFill>
                <a:effectLst/>
                <a:uFillTx/>
                <a:latin typeface="Arial"/>
                <a:ea typeface="Arial"/>
              </a:rPr>
              <a:t>Банке. Поскольку </a:t>
            </a:r>
            <a:r>
              <a:rPr b="0" lang="ru-RU" sz="1870" strike="noStrike" u="none">
                <a:solidFill>
                  <a:srgbClr val="000000"/>
                </a:solidFill>
                <a:effectLst/>
                <a:uFillTx/>
                <a:latin typeface="Arial"/>
                <a:ea typeface="Arial"/>
              </a:rPr>
              <a:t>все операции с </a:t>
            </a:r>
            <a:r>
              <a:rPr b="0" lang="ru-RU" sz="1870" strike="noStrike" u="none">
                <a:solidFill>
                  <a:srgbClr val="000000"/>
                </a:solidFill>
                <a:effectLst/>
                <a:uFillTx/>
                <a:latin typeface="Arial"/>
                <a:ea typeface="Arial"/>
              </a:rPr>
              <a:t>цифровым рублем </a:t>
            </a:r>
            <a:r>
              <a:rPr b="0" lang="ru-RU" sz="1870" strike="noStrike" u="none">
                <a:solidFill>
                  <a:srgbClr val="000000"/>
                </a:solidFill>
                <a:effectLst/>
                <a:uFillTx/>
                <a:latin typeface="Arial"/>
                <a:ea typeface="Arial"/>
              </a:rPr>
              <a:t>фиксируются в </a:t>
            </a:r>
            <a:r>
              <a:rPr b="0" lang="ru-RU" sz="1870" strike="noStrike" u="none">
                <a:solidFill>
                  <a:srgbClr val="000000"/>
                </a:solidFill>
                <a:effectLst/>
                <a:uFillTx/>
                <a:latin typeface="Arial"/>
                <a:ea typeface="Arial"/>
              </a:rPr>
              <a:t>распределенном </a:t>
            </a:r>
            <a:r>
              <a:rPr b="0" lang="ru-RU" sz="1870" strike="noStrike" u="none">
                <a:solidFill>
                  <a:srgbClr val="000000"/>
                </a:solidFill>
                <a:effectLst/>
                <a:uFillTx/>
                <a:latin typeface="Arial"/>
                <a:ea typeface="Arial"/>
              </a:rPr>
              <a:t>реестре ЦБ, </a:t>
            </a:r>
            <a:r>
              <a:rPr b="0" lang="ru-RU" sz="1870" strike="noStrike" u="none">
                <a:solidFill>
                  <a:srgbClr val="000000"/>
                </a:solidFill>
                <a:effectLst/>
                <a:uFillTx/>
                <a:latin typeface="Arial"/>
                <a:ea typeface="Arial"/>
              </a:rPr>
              <a:t>данный сервис </a:t>
            </a:r>
            <a:r>
              <a:rPr b="0" lang="ru-RU" sz="1870" strike="noStrike" u="none">
                <a:solidFill>
                  <a:srgbClr val="000000"/>
                </a:solidFill>
                <a:effectLst/>
                <a:uFillTx/>
                <a:latin typeface="Arial"/>
                <a:ea typeface="Arial"/>
              </a:rPr>
              <a:t>обеспечивает </a:t>
            </a:r>
            <a:r>
              <a:rPr b="0" lang="ru-RU" sz="1870" strike="noStrike" u="none">
                <a:solidFill>
                  <a:srgbClr val="000000"/>
                </a:solidFill>
                <a:effectLst/>
                <a:uFillTx/>
                <a:latin typeface="Arial"/>
                <a:ea typeface="Arial"/>
              </a:rPr>
              <a:t>коммерческим </a:t>
            </a:r>
            <a:r>
              <a:rPr b="0" lang="ru-RU" sz="1870" strike="noStrike" u="none">
                <a:solidFill>
                  <a:srgbClr val="000000"/>
                </a:solidFill>
                <a:effectLst/>
                <a:uFillTx/>
                <a:latin typeface="Arial"/>
                <a:ea typeface="Arial"/>
              </a:rPr>
              <a:t>банкам доступ к </a:t>
            </a:r>
            <a:r>
              <a:rPr b="0" lang="ru-RU" sz="1870" strike="noStrike" u="none">
                <a:solidFill>
                  <a:srgbClr val="000000"/>
                </a:solidFill>
                <a:effectLst/>
                <a:uFillTx/>
                <a:latin typeface="Arial"/>
                <a:ea typeface="Arial"/>
              </a:rPr>
              <a:t>актуальной </a:t>
            </a:r>
            <a:r>
              <a:rPr b="0" lang="ru-RU" sz="1870" strike="noStrike" u="none">
                <a:solidFill>
                  <a:srgbClr val="000000"/>
                </a:solidFill>
                <a:effectLst/>
                <a:uFillTx/>
                <a:latin typeface="Arial"/>
                <a:ea typeface="Arial"/>
              </a:rPr>
              <a:t>информации о </a:t>
            </a:r>
            <a:r>
              <a:rPr b="0" lang="ru-RU" sz="1870" strike="noStrike" u="none">
                <a:solidFill>
                  <a:srgbClr val="000000"/>
                </a:solidFill>
                <a:effectLst/>
                <a:uFillTx/>
                <a:latin typeface="Arial"/>
                <a:ea typeface="Arial"/>
              </a:rPr>
              <a:t>счетах и </a:t>
            </a:r>
            <a:r>
              <a:rPr b="0" lang="ru-RU" sz="1870" strike="noStrike" u="none">
                <a:solidFill>
                  <a:srgbClr val="000000"/>
                </a:solidFill>
                <a:effectLst/>
                <a:uFillTx/>
                <a:latin typeface="Arial"/>
                <a:ea typeface="Arial"/>
              </a:rPr>
              <a:t>транзакциях своих </a:t>
            </a:r>
            <a:r>
              <a:rPr b="0" lang="ru-RU" sz="1870" strike="noStrike" u="none">
                <a:solidFill>
                  <a:srgbClr val="000000"/>
                </a:solidFill>
                <a:effectLst/>
                <a:uFillTx/>
                <a:latin typeface="Arial"/>
                <a:ea typeface="Arial"/>
              </a:rPr>
              <a:t>клиентов. Он </a:t>
            </a:r>
            <a:r>
              <a:rPr b="0" lang="ru-RU" sz="1870" strike="noStrike" u="none">
                <a:solidFill>
                  <a:srgbClr val="000000"/>
                </a:solidFill>
                <a:effectLst/>
                <a:uFillTx/>
                <a:latin typeface="Arial"/>
                <a:ea typeface="Arial"/>
              </a:rPr>
              <a:t>работает по </a:t>
            </a:r>
            <a:r>
              <a:rPr b="0" lang="ru-RU" sz="1870" strike="noStrike" u="none">
                <a:solidFill>
                  <a:srgbClr val="000000"/>
                </a:solidFill>
                <a:effectLst/>
                <a:uFillTx/>
                <a:latin typeface="Arial"/>
                <a:ea typeface="Arial"/>
              </a:rPr>
              <a:t>принципу </a:t>
            </a:r>
            <a:r>
              <a:rPr b="0" lang="ru-RU" sz="1870" strike="noStrike" u="none">
                <a:solidFill>
                  <a:srgbClr val="000000"/>
                </a:solidFill>
                <a:effectLst/>
                <a:uFillTx/>
                <a:latin typeface="Arial"/>
                <a:ea typeface="Arial"/>
              </a:rPr>
              <a:t>контролируемой </a:t>
            </a:r>
            <a:r>
              <a:rPr b="0" lang="ru-RU" sz="1870" strike="noStrike" u="none">
                <a:solidFill>
                  <a:srgbClr val="000000"/>
                </a:solidFill>
                <a:effectLst/>
                <a:uFillTx/>
                <a:latin typeface="Arial"/>
                <a:ea typeface="Arial"/>
              </a:rPr>
              <a:t>репликации, </a:t>
            </a:r>
            <a:r>
              <a:rPr b="0" lang="ru-RU" sz="1870" strike="noStrike" u="none">
                <a:solidFill>
                  <a:srgbClr val="000000"/>
                </a:solidFill>
                <a:effectLst/>
                <a:uFillTx/>
                <a:latin typeface="Arial"/>
                <a:ea typeface="Arial"/>
              </a:rPr>
              <a:t>регулярно </a:t>
            </a:r>
            <a:r>
              <a:rPr b="0" lang="ru-RU" sz="1870" strike="noStrike" u="none">
                <a:solidFill>
                  <a:srgbClr val="000000"/>
                </a:solidFill>
                <a:effectLst/>
                <a:uFillTx/>
                <a:latin typeface="Arial"/>
                <a:ea typeface="Arial"/>
              </a:rPr>
              <a:t>подгружая данные </a:t>
            </a:r>
            <a:r>
              <a:rPr b="0" lang="ru-RU" sz="1870" strike="noStrike" u="none">
                <a:solidFill>
                  <a:srgbClr val="000000"/>
                </a:solidFill>
                <a:effectLst/>
                <a:uFillTx/>
                <a:latin typeface="Arial"/>
                <a:ea typeface="Arial"/>
              </a:rPr>
              <a:t>из центральной </a:t>
            </a:r>
            <a:r>
              <a:rPr b="0" lang="ru-RU" sz="1870" strike="noStrike" u="none">
                <a:solidFill>
                  <a:srgbClr val="000000"/>
                </a:solidFill>
                <a:effectLst/>
                <a:uFillTx/>
                <a:latin typeface="Arial"/>
                <a:ea typeface="Arial"/>
              </a:rPr>
              <a:t>системы и </a:t>
            </a:r>
            <a:r>
              <a:rPr b="0" lang="ru-RU" sz="1870" strike="noStrike" u="none">
                <a:solidFill>
                  <a:srgbClr val="000000"/>
                </a:solidFill>
                <a:effectLst/>
                <a:uFillTx/>
                <a:latin typeface="Arial"/>
                <a:ea typeface="Arial"/>
              </a:rPr>
              <a:t>поддерживая их </a:t>
            </a:r>
            <a:r>
              <a:rPr b="0" lang="ru-RU" sz="1870" strike="noStrike" u="none">
                <a:solidFill>
                  <a:srgbClr val="000000"/>
                </a:solidFill>
                <a:effectLst/>
                <a:uFillTx/>
                <a:latin typeface="Arial"/>
                <a:ea typeface="Arial"/>
              </a:rPr>
              <a:t>локальную </a:t>
            </a:r>
            <a:r>
              <a:rPr b="0" lang="ru-RU" sz="1870" strike="noStrike" u="none">
                <a:solidFill>
                  <a:srgbClr val="000000"/>
                </a:solidFill>
                <a:effectLst/>
                <a:uFillTx/>
                <a:latin typeface="Arial"/>
                <a:ea typeface="Arial"/>
              </a:rPr>
              <a:t>резервную копию. </a:t>
            </a:r>
            <a:r>
              <a:rPr b="0" lang="ru-RU" sz="1870" strike="noStrike" u="none">
                <a:solidFill>
                  <a:srgbClr val="000000"/>
                </a:solidFill>
                <a:effectLst/>
                <a:uFillTx/>
                <a:latin typeface="Arial"/>
                <a:ea typeface="Arial"/>
              </a:rPr>
              <a:t>Это позволяет </a:t>
            </a:r>
            <a:r>
              <a:rPr b="0" lang="ru-RU" sz="1870" strike="noStrike" u="none">
                <a:solidFill>
                  <a:srgbClr val="000000"/>
                </a:solidFill>
                <a:effectLst/>
                <a:uFillTx/>
                <a:latin typeface="Arial"/>
                <a:ea typeface="Arial"/>
              </a:rPr>
              <a:t>банкам </a:t>
            </a:r>
            <a:r>
              <a:rPr b="0" lang="ru-RU" sz="1870" strike="noStrike" u="none">
                <a:solidFill>
                  <a:srgbClr val="000000"/>
                </a:solidFill>
                <a:effectLst/>
                <a:uFillTx/>
                <a:latin typeface="Arial"/>
                <a:ea typeface="Arial"/>
              </a:rPr>
              <a:t>продолжать </a:t>
            </a:r>
            <a:r>
              <a:rPr b="0" lang="ru-RU" sz="1870" strike="noStrike" u="none">
                <a:solidFill>
                  <a:srgbClr val="000000"/>
                </a:solidFill>
                <a:effectLst/>
                <a:uFillTx/>
                <a:latin typeface="Arial"/>
                <a:ea typeface="Arial"/>
              </a:rPr>
              <a:t>обслуживание </a:t>
            </a:r>
            <a:r>
              <a:rPr b="0" lang="ru-RU" sz="1870" strike="noStrike" u="none">
                <a:solidFill>
                  <a:srgbClr val="000000"/>
                </a:solidFill>
                <a:effectLst/>
                <a:uFillTx/>
                <a:latin typeface="Arial"/>
                <a:ea typeface="Arial"/>
              </a:rPr>
              <a:t>клиентов даже в </a:t>
            </a:r>
            <a:r>
              <a:rPr b="0" lang="ru-RU" sz="1870" strike="noStrike" u="none">
                <a:solidFill>
                  <a:srgbClr val="000000"/>
                </a:solidFill>
                <a:effectLst/>
                <a:uFillTx/>
                <a:latin typeface="Arial"/>
                <a:ea typeface="Arial"/>
              </a:rPr>
              <a:t>случае временных </a:t>
            </a:r>
            <a:r>
              <a:rPr b="0" lang="ru-RU" sz="1870" strike="noStrike" u="none">
                <a:solidFill>
                  <a:srgbClr val="000000"/>
                </a:solidFill>
                <a:effectLst/>
                <a:uFillTx/>
                <a:latin typeface="Arial"/>
                <a:ea typeface="Arial"/>
              </a:rPr>
              <a:t>проблем с </a:t>
            </a:r>
            <a:r>
              <a:rPr b="0" lang="ru-RU" sz="1870" strike="noStrike" u="none">
                <a:solidFill>
                  <a:srgbClr val="000000"/>
                </a:solidFill>
                <a:effectLst/>
                <a:uFillTx/>
                <a:latin typeface="Arial"/>
                <a:ea typeface="Arial"/>
              </a:rPr>
              <a:t>подключением к </a:t>
            </a:r>
            <a:r>
              <a:rPr b="0" lang="ru-RU" sz="1870" strike="noStrike" u="none">
                <a:solidFill>
                  <a:srgbClr val="000000"/>
                </a:solidFill>
                <a:effectLst/>
                <a:uFillTx/>
                <a:latin typeface="Arial"/>
                <a:ea typeface="Arial"/>
              </a:rPr>
              <a:t>системе ЦБ. </a:t>
            </a:r>
            <a:r>
              <a:rPr b="0" lang="ru-RU" sz="1870" strike="noStrike" u="none">
                <a:solidFill>
                  <a:srgbClr val="000000"/>
                </a:solidFill>
                <a:effectLst/>
                <a:uFillTx/>
                <a:latin typeface="Arial"/>
                <a:ea typeface="Arial"/>
              </a:rPr>
              <a:t>Сервис включает </a:t>
            </a:r>
            <a:r>
              <a:rPr b="0" lang="ru-RU" sz="1870" strike="noStrike" u="none">
                <a:solidFill>
                  <a:srgbClr val="000000"/>
                </a:solidFill>
                <a:effectLst/>
                <a:uFillTx/>
                <a:latin typeface="Arial"/>
                <a:ea typeface="Arial"/>
              </a:rPr>
              <a:t>механизмы </a:t>
            </a:r>
            <a:r>
              <a:rPr b="0" lang="ru-RU" sz="1870" strike="noStrike" u="none">
                <a:solidFill>
                  <a:srgbClr val="000000"/>
                </a:solidFill>
                <a:effectLst/>
                <a:uFillTx/>
                <a:latin typeface="Arial"/>
                <a:ea typeface="Arial"/>
              </a:rPr>
              <a:t>проверки </a:t>
            </a:r>
            <a:r>
              <a:rPr b="0" lang="ru-RU" sz="1870" strike="noStrike" u="none">
                <a:solidFill>
                  <a:srgbClr val="000000"/>
                </a:solidFill>
                <a:effectLst/>
                <a:uFillTx/>
                <a:latin typeface="Arial"/>
                <a:ea typeface="Arial"/>
              </a:rPr>
              <a:t>целостности </a:t>
            </a:r>
            <a:r>
              <a:rPr b="0" lang="ru-RU" sz="1870" strike="noStrike" u="none">
                <a:solidFill>
                  <a:srgbClr val="000000"/>
                </a:solidFill>
                <a:effectLst/>
                <a:uFillTx/>
                <a:latin typeface="Arial"/>
                <a:ea typeface="Arial"/>
              </a:rPr>
              <a:t>данных и их </a:t>
            </a:r>
            <a:r>
              <a:rPr b="0" lang="ru-RU" sz="1870" strike="noStrike" u="none">
                <a:solidFill>
                  <a:srgbClr val="000000"/>
                </a:solidFill>
                <a:effectLst/>
                <a:uFillTx/>
                <a:latin typeface="Arial"/>
                <a:ea typeface="Arial"/>
              </a:rPr>
              <a:t>автоматического </a:t>
            </a:r>
            <a:r>
              <a:rPr b="0" lang="ru-RU" sz="1870" strike="noStrike" u="none">
                <a:solidFill>
                  <a:srgbClr val="000000"/>
                </a:solidFill>
                <a:effectLst/>
                <a:uFillTx/>
                <a:latin typeface="Arial"/>
                <a:ea typeface="Arial"/>
              </a:rPr>
              <a:t>восстановления, </a:t>
            </a:r>
            <a:r>
              <a:rPr b="0" lang="ru-RU" sz="1870" strike="noStrike" u="none">
                <a:solidFill>
                  <a:srgbClr val="000000"/>
                </a:solidFill>
                <a:effectLst/>
                <a:uFillTx/>
                <a:latin typeface="Arial"/>
                <a:ea typeface="Arial"/>
              </a:rPr>
              <a:t>гарантируя полное </a:t>
            </a:r>
            <a:r>
              <a:rPr b="0" lang="ru-RU" sz="1870" strike="noStrike" u="none">
                <a:solidFill>
                  <a:srgbClr val="000000"/>
                </a:solidFill>
                <a:effectLst/>
                <a:uFillTx/>
                <a:latin typeface="Arial"/>
                <a:ea typeface="Arial"/>
              </a:rPr>
              <a:t>соответствие </a:t>
            </a:r>
            <a:r>
              <a:rPr b="0" lang="ru-RU" sz="1870" strike="noStrike" u="none">
                <a:solidFill>
                  <a:srgbClr val="000000"/>
                </a:solidFill>
                <a:effectLst/>
                <a:uFillTx/>
                <a:latin typeface="Arial"/>
                <a:ea typeface="Arial"/>
              </a:rPr>
              <a:t>информации </a:t>
            </a:r>
            <a:r>
              <a:rPr b="0" lang="ru-RU" sz="1870" strike="noStrike" u="none">
                <a:solidFill>
                  <a:srgbClr val="000000"/>
                </a:solidFill>
                <a:effectLst/>
                <a:uFillTx/>
                <a:latin typeface="Arial"/>
                <a:ea typeface="Arial"/>
              </a:rPr>
              <a:t>требованиям </a:t>
            </a:r>
            <a:r>
              <a:rPr b="0" lang="ru-RU" sz="1870" strike="noStrike" u="none">
                <a:solidFill>
                  <a:srgbClr val="000000"/>
                </a:solidFill>
                <a:effectLst/>
                <a:uFillTx/>
                <a:latin typeface="Arial"/>
                <a:ea typeface="Arial"/>
              </a:rPr>
              <a:t>регулятора.</a:t>
            </a:r>
            <a:endParaRPr b="0" lang="en-US" sz="187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0" name="Google Shape;92;p6" descr=""/>
          <p:cNvPicPr/>
          <p:nvPr/>
        </p:nvPicPr>
        <p:blipFill>
          <a:blip r:embed="rId1"/>
          <a:stretch/>
        </p:blipFill>
        <p:spPr>
          <a:xfrm>
            <a:off x="0" y="0"/>
            <a:ext cx="12191760" cy="6857640"/>
          </a:xfrm>
          <a:prstGeom prst="rect">
            <a:avLst/>
          </a:prstGeom>
          <a:noFill/>
          <a:ln w="0">
            <a:noFill/>
          </a:ln>
        </p:spPr>
      </p:pic>
      <p:sp>
        <p:nvSpPr>
          <p:cNvPr id="81" name="Google Shape;100;p6"/>
          <p:cNvSpPr/>
          <p:nvPr/>
        </p:nvSpPr>
        <p:spPr>
          <a:xfrm>
            <a:off x="421920" y="264960"/>
            <a:ext cx="651492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ru-RU" sz="3000" strike="noStrike" u="none">
                <a:solidFill>
                  <a:srgbClr val="46abf8"/>
                </a:solidFill>
                <a:effectLst/>
                <a:uFillTx/>
                <a:latin typeface="Arial"/>
                <a:ea typeface="Calibri"/>
              </a:rPr>
              <a:t>АРХИТЕКТУРА СИСТЕМЫ</a:t>
            </a:r>
            <a:endParaRPr b="0" lang="en-US" sz="3000" strike="noStrike" u="none">
              <a:solidFill>
                <a:srgbClr val="ffffff"/>
              </a:solidFill>
              <a:effectLst/>
              <a:uFillTx/>
              <a:latin typeface="Arial"/>
            </a:endParaRPr>
          </a:p>
        </p:txBody>
      </p:sp>
      <p:sp>
        <p:nvSpPr>
          <p:cNvPr id="82" name="Скругленный прямоугольник 1"/>
          <p:cNvSpPr/>
          <p:nvPr/>
        </p:nvSpPr>
        <p:spPr>
          <a:xfrm>
            <a:off x="226800" y="821160"/>
            <a:ext cx="1179108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ru-RU" sz="1870" strike="noStrike" u="none">
              <a:solidFill>
                <a:schemeClr val="lt1"/>
              </a:solidFill>
              <a:effectLst/>
              <a:uFillTx/>
              <a:latin typeface="Arial"/>
              <a:ea typeface="Arial"/>
            </a:endParaRPr>
          </a:p>
        </p:txBody>
      </p:sp>
      <p:pic>
        <p:nvPicPr>
          <p:cNvPr id="83" name="Picture 5" descr=""/>
          <p:cNvPicPr/>
          <p:nvPr/>
        </p:nvPicPr>
        <p:blipFill>
          <a:blip r:embed="rId2"/>
          <a:stretch/>
        </p:blipFill>
        <p:spPr>
          <a:xfrm>
            <a:off x="1686600" y="821160"/>
            <a:ext cx="8818560" cy="586080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 name="Google Shape;92;p6" descr=""/>
          <p:cNvPicPr/>
          <p:nvPr/>
        </p:nvPicPr>
        <p:blipFill>
          <a:blip r:embed="rId1"/>
          <a:stretch/>
        </p:blipFill>
        <p:spPr>
          <a:xfrm>
            <a:off x="0" y="0"/>
            <a:ext cx="12191760" cy="6857640"/>
          </a:xfrm>
          <a:prstGeom prst="rect">
            <a:avLst/>
          </a:prstGeom>
          <a:noFill/>
          <a:ln w="0">
            <a:noFill/>
          </a:ln>
        </p:spPr>
      </p:pic>
      <p:sp>
        <p:nvSpPr>
          <p:cNvPr id="85" name="Google Shape;100;p6"/>
          <p:cNvSpPr/>
          <p:nvPr/>
        </p:nvSpPr>
        <p:spPr>
          <a:xfrm>
            <a:off x="421920" y="264960"/>
            <a:ext cx="680652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ru-RU" sz="3000" strike="noStrike" u="none">
                <a:solidFill>
                  <a:srgbClr val="46abf8"/>
                </a:solidFill>
                <a:effectLst/>
                <a:uFillTx/>
                <a:latin typeface="Arial"/>
                <a:ea typeface="Calibri"/>
              </a:rPr>
              <a:t>АРХИТЕКТУРНЫЕ ОСОБЕННОСТИ</a:t>
            </a:r>
            <a:endParaRPr b="0" lang="en-US" sz="3000" strike="noStrike" u="none">
              <a:solidFill>
                <a:srgbClr val="ffffff"/>
              </a:solidFill>
              <a:effectLst/>
              <a:uFillTx/>
              <a:latin typeface="Arial"/>
            </a:endParaRPr>
          </a:p>
        </p:txBody>
      </p:sp>
      <p:sp>
        <p:nvSpPr>
          <p:cNvPr id="86" name="Скругленный прямоугольник 1"/>
          <p:cNvSpPr/>
          <p:nvPr/>
        </p:nvSpPr>
        <p:spPr>
          <a:xfrm>
            <a:off x="226800" y="821160"/>
            <a:ext cx="1179108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ru-RU" sz="1870" strike="noStrike" u="none">
              <a:solidFill>
                <a:schemeClr val="lt1"/>
              </a:solidFill>
              <a:effectLst/>
              <a:uFillTx/>
              <a:latin typeface="Arial"/>
              <a:ea typeface="Arial"/>
            </a:endParaRPr>
          </a:p>
        </p:txBody>
      </p:sp>
      <p:sp>
        <p:nvSpPr>
          <p:cNvPr id="87" name="TextBox 2"/>
          <p:cNvSpPr/>
          <p:nvPr/>
        </p:nvSpPr>
        <p:spPr>
          <a:xfrm>
            <a:off x="421920" y="910800"/>
            <a:ext cx="11366280" cy="5073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ru-RU" sz="2500" strike="noStrike" u="none">
                <a:solidFill>
                  <a:srgbClr val="000000"/>
                </a:solidFill>
                <a:effectLst/>
                <a:uFillTx/>
                <a:latin typeface="Arial"/>
                <a:ea typeface="Arial"/>
              </a:rPr>
              <a:t>Описание компонентов</a:t>
            </a:r>
            <a:endParaRPr b="0" lang="en-US" sz="250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Self-Hosted CDN (Apache Traffic Server)</a:t>
            </a:r>
            <a:br>
              <a:rPr sz="1870"/>
            </a:br>
            <a:r>
              <a:rPr b="0" lang="ru-RU" sz="1870" strike="noStrike" u="none">
                <a:solidFill>
                  <a:srgbClr val="000000"/>
                </a:solidFill>
                <a:effectLst/>
                <a:uFillTx/>
                <a:latin typeface="Arial"/>
                <a:ea typeface="Arial"/>
              </a:rPr>
              <a:t>Мы выбрали </a:t>
            </a:r>
            <a:r>
              <a:rPr b="1" lang="en-US" sz="1870" strike="noStrike" u="none">
                <a:solidFill>
                  <a:srgbClr val="000000"/>
                </a:solidFill>
                <a:effectLst/>
                <a:uFillTx/>
                <a:latin typeface="Arial"/>
                <a:ea typeface="Arial"/>
              </a:rPr>
              <a:t>Apache Traffic Server</a:t>
            </a:r>
            <a:r>
              <a:rPr b="0" lang="en-US" sz="1870" strike="noStrike" u="none">
                <a:solidFill>
                  <a:srgbClr val="000000"/>
                </a:solidFill>
                <a:effectLst/>
                <a:uFillTx/>
                <a:latin typeface="Arial"/>
                <a:ea typeface="Arial"/>
              </a:rPr>
              <a:t> </a:t>
            </a:r>
            <a:r>
              <a:rPr b="0" lang="ru-RU" sz="1870" strike="noStrike" u="none">
                <a:solidFill>
                  <a:srgbClr val="000000"/>
                </a:solidFill>
                <a:effectLst/>
                <a:uFillTx/>
                <a:latin typeface="Arial"/>
                <a:ea typeface="Arial"/>
              </a:rPr>
              <a:t>в качестве </a:t>
            </a:r>
            <a:r>
              <a:rPr b="0" lang="en-US" sz="1870" strike="noStrike" u="none">
                <a:solidFill>
                  <a:srgbClr val="000000"/>
                </a:solidFill>
                <a:effectLst/>
                <a:uFillTx/>
                <a:latin typeface="Arial"/>
                <a:ea typeface="Arial"/>
              </a:rPr>
              <a:t>Self-Hosted CDN, </a:t>
            </a:r>
            <a:r>
              <a:rPr b="0" lang="ru-RU" sz="1870" strike="noStrike" u="none">
                <a:solidFill>
                  <a:srgbClr val="000000"/>
                </a:solidFill>
                <a:effectLst/>
                <a:uFillTx/>
                <a:latin typeface="Arial"/>
                <a:ea typeface="Arial"/>
              </a:rPr>
              <a:t>так как он обеспечивает высокую производительность при раздаче статического контента, снижая нагрузку на основные серверы. Это особенно важно для цифрового рубля, где требуется минимальная задержка при обработке запросов. Решение позволяет гибко управлять кэшированием, балансировать нагрузку и минимизировать зависимость от внешних </a:t>
            </a:r>
            <a:r>
              <a:rPr b="0" lang="en-US" sz="1870" strike="noStrike" u="none">
                <a:solidFill>
                  <a:srgbClr val="000000"/>
                </a:solidFill>
                <a:effectLst/>
                <a:uFillTx/>
                <a:latin typeface="Arial"/>
                <a:ea typeface="Arial"/>
              </a:rPr>
              <a:t>CDN-</a:t>
            </a:r>
            <a:r>
              <a:rPr b="0" lang="ru-RU" sz="1870" strike="noStrike" u="none">
                <a:solidFill>
                  <a:srgbClr val="000000"/>
                </a:solidFill>
                <a:effectLst/>
                <a:uFillTx/>
                <a:latin typeface="Arial"/>
                <a:ea typeface="Arial"/>
              </a:rPr>
              <a:t>провайдеров, что повышает отказоустойчивость и безопасность системы.</a:t>
            </a: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Web Static Server (Nginx)</a:t>
            </a:r>
            <a:br>
              <a:rPr sz="1870"/>
            </a:br>
            <a:r>
              <a:rPr b="1" lang="en-US" sz="1870" strike="noStrike" u="none">
                <a:solidFill>
                  <a:srgbClr val="000000"/>
                </a:solidFill>
                <a:effectLst/>
                <a:uFillTx/>
                <a:latin typeface="Arial"/>
                <a:ea typeface="Arial"/>
              </a:rPr>
              <a:t>Nginx</a:t>
            </a:r>
            <a:r>
              <a:rPr b="0" lang="en-US" sz="1870" strike="noStrike" u="none">
                <a:solidFill>
                  <a:srgbClr val="000000"/>
                </a:solidFill>
                <a:effectLst/>
                <a:uFillTx/>
                <a:latin typeface="Arial"/>
                <a:ea typeface="Arial"/>
              </a:rPr>
              <a:t> </a:t>
            </a:r>
            <a:r>
              <a:rPr b="0" lang="ru-RU" sz="1870" strike="noStrike" u="none">
                <a:solidFill>
                  <a:srgbClr val="000000"/>
                </a:solidFill>
                <a:effectLst/>
                <a:uFillTx/>
                <a:latin typeface="Arial"/>
                <a:ea typeface="Arial"/>
              </a:rPr>
              <a:t>был выбран в качестве сервера для раздачи статического контента благодаря его высокой производительности, низкому потреблению ресурсов и способности эффективно обрабатывать тысячи одновременных подключений. Это критично для обеспечения стабильной работы фронтенда платформы цифрового рубля, где важна скорость загрузки интерфейсов и минимальные задержки.</a:t>
            </a: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Google Shape;92;p6" descr=""/>
          <p:cNvPicPr/>
          <p:nvPr/>
        </p:nvPicPr>
        <p:blipFill>
          <a:blip r:embed="rId1"/>
          <a:stretch/>
        </p:blipFill>
        <p:spPr>
          <a:xfrm>
            <a:off x="0" y="0"/>
            <a:ext cx="12191760" cy="6857640"/>
          </a:xfrm>
          <a:prstGeom prst="rect">
            <a:avLst/>
          </a:prstGeom>
          <a:noFill/>
          <a:ln w="0">
            <a:noFill/>
          </a:ln>
        </p:spPr>
      </p:pic>
      <p:sp>
        <p:nvSpPr>
          <p:cNvPr id="89" name="Google Shape;100;p6"/>
          <p:cNvSpPr/>
          <p:nvPr/>
        </p:nvSpPr>
        <p:spPr>
          <a:xfrm>
            <a:off x="421920" y="264960"/>
            <a:ext cx="680652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ru-RU" sz="3000" strike="noStrike" u="none">
                <a:solidFill>
                  <a:srgbClr val="46abf8"/>
                </a:solidFill>
                <a:effectLst/>
                <a:uFillTx/>
                <a:latin typeface="Arial"/>
                <a:ea typeface="Calibri"/>
              </a:rPr>
              <a:t>АРХИТЕКТУРНЫЕ ОСОБЕННОСТИ</a:t>
            </a:r>
            <a:endParaRPr b="0" lang="en-US" sz="3000" strike="noStrike" u="none">
              <a:solidFill>
                <a:srgbClr val="ffffff"/>
              </a:solidFill>
              <a:effectLst/>
              <a:uFillTx/>
              <a:latin typeface="Arial"/>
            </a:endParaRPr>
          </a:p>
        </p:txBody>
      </p:sp>
      <p:sp>
        <p:nvSpPr>
          <p:cNvPr id="90" name="Скругленный прямоугольник 1"/>
          <p:cNvSpPr/>
          <p:nvPr/>
        </p:nvSpPr>
        <p:spPr>
          <a:xfrm>
            <a:off x="226800" y="821160"/>
            <a:ext cx="1179108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ru-RU" sz="1870" strike="noStrike" u="none">
              <a:solidFill>
                <a:schemeClr val="lt1"/>
              </a:solidFill>
              <a:effectLst/>
              <a:uFillTx/>
              <a:latin typeface="Arial"/>
              <a:ea typeface="Arial"/>
            </a:endParaRPr>
          </a:p>
        </p:txBody>
      </p:sp>
      <p:sp>
        <p:nvSpPr>
          <p:cNvPr id="91" name="TextBox 2"/>
          <p:cNvSpPr/>
          <p:nvPr/>
        </p:nvSpPr>
        <p:spPr>
          <a:xfrm>
            <a:off x="421920" y="910800"/>
            <a:ext cx="11366280" cy="5648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ru-RU" sz="2500" strike="noStrike" u="none">
                <a:solidFill>
                  <a:srgbClr val="000000"/>
                </a:solidFill>
                <a:effectLst/>
                <a:uFillTx/>
                <a:latin typeface="Arial"/>
                <a:ea typeface="Arial"/>
              </a:rPr>
              <a:t>Описание компонентов</a:t>
            </a:r>
            <a:endParaRPr b="0" lang="en-US" sz="250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marL="343080" indent="-343080">
              <a:lnSpc>
                <a:spcPct val="100000"/>
              </a:lnSpc>
              <a:buClr>
                <a:srgbClr val="3a90d2"/>
              </a:buClr>
              <a:buFont typeface="Wingdings" charset="2"/>
              <a:buChar char=""/>
            </a:pPr>
            <a:r>
              <a:rPr b="1" lang="en-US" sz="1870" strike="noStrike" u="none">
                <a:solidFill>
                  <a:srgbClr val="000000"/>
                </a:solidFill>
                <a:effectLst/>
                <a:uFillTx/>
                <a:latin typeface="Arial"/>
                <a:ea typeface="Arial"/>
              </a:rPr>
              <a:t>Web Application Firewall (Nginx + ModSecurity)</a:t>
            </a:r>
            <a:br>
              <a:rPr sz="1870"/>
            </a:br>
            <a:r>
              <a:rPr b="0" lang="ru-RU" sz="1870" strike="noStrike" u="none">
                <a:solidFill>
                  <a:srgbClr val="000000"/>
                </a:solidFill>
                <a:effectLst/>
                <a:uFillTx/>
                <a:latin typeface="Arial"/>
                <a:ea typeface="Arial"/>
              </a:rPr>
              <a:t>Для защиты веб-приложений мы используем </a:t>
            </a:r>
            <a:r>
              <a:rPr b="1" lang="en-US" sz="1870" strike="noStrike" u="none">
                <a:solidFill>
                  <a:srgbClr val="000000"/>
                </a:solidFill>
                <a:effectLst/>
                <a:uFillTx/>
                <a:latin typeface="Arial"/>
                <a:ea typeface="Arial"/>
              </a:rPr>
              <a:t>Nginx </a:t>
            </a:r>
            <a:r>
              <a:rPr b="1" lang="ru-RU" sz="1870" strike="noStrike" u="none">
                <a:solidFill>
                  <a:srgbClr val="000000"/>
                </a:solidFill>
                <a:effectLst/>
                <a:uFillTx/>
                <a:latin typeface="Arial"/>
                <a:ea typeface="Arial"/>
              </a:rPr>
              <a:t>с модулем </a:t>
            </a:r>
            <a:r>
              <a:rPr b="1" lang="en-US" sz="1870" strike="noStrike" u="none">
                <a:solidFill>
                  <a:srgbClr val="000000"/>
                </a:solidFill>
                <a:effectLst/>
                <a:uFillTx/>
                <a:latin typeface="Arial"/>
                <a:ea typeface="Arial"/>
              </a:rPr>
              <a:t>ModSecurity</a:t>
            </a:r>
            <a:r>
              <a:rPr b="0" lang="en-US" sz="1870" strike="noStrike" u="none">
                <a:solidFill>
                  <a:srgbClr val="000000"/>
                </a:solidFill>
                <a:effectLst/>
                <a:uFillTx/>
                <a:latin typeface="Arial"/>
                <a:ea typeface="Arial"/>
              </a:rPr>
              <a:t>, </a:t>
            </a:r>
            <a:r>
              <a:rPr b="0" lang="ru-RU" sz="1870" strike="noStrike" u="none">
                <a:solidFill>
                  <a:srgbClr val="000000"/>
                </a:solidFill>
                <a:effectLst/>
                <a:uFillTx/>
                <a:latin typeface="Arial"/>
                <a:ea typeface="Arial"/>
              </a:rPr>
              <a:t>так как это сочетание обеспечивает мощный </a:t>
            </a:r>
            <a:r>
              <a:rPr b="0" lang="en-US" sz="1870" strike="noStrike" u="none">
                <a:solidFill>
                  <a:srgbClr val="000000"/>
                </a:solidFill>
                <a:effectLst/>
                <a:uFillTx/>
                <a:latin typeface="Arial"/>
                <a:ea typeface="Arial"/>
              </a:rPr>
              <a:t>WAF-</a:t>
            </a:r>
            <a:r>
              <a:rPr b="0" lang="ru-RU" sz="1870" strike="noStrike" u="none">
                <a:solidFill>
                  <a:srgbClr val="000000"/>
                </a:solidFill>
                <a:effectLst/>
                <a:uFillTx/>
                <a:latin typeface="Arial"/>
                <a:ea typeface="Arial"/>
              </a:rPr>
              <a:t>функционал, включая защиту от </a:t>
            </a:r>
            <a:r>
              <a:rPr b="0" lang="en-US" sz="1870" strike="noStrike" u="none">
                <a:solidFill>
                  <a:srgbClr val="000000"/>
                </a:solidFill>
                <a:effectLst/>
                <a:uFillTx/>
                <a:latin typeface="Arial"/>
                <a:ea typeface="Arial"/>
              </a:rPr>
              <a:t>SQL-</a:t>
            </a:r>
            <a:r>
              <a:rPr b="0" lang="ru-RU" sz="1870" strike="noStrike" u="none">
                <a:solidFill>
                  <a:srgbClr val="000000"/>
                </a:solidFill>
                <a:effectLst/>
                <a:uFillTx/>
                <a:latin typeface="Arial"/>
                <a:ea typeface="Arial"/>
              </a:rPr>
              <a:t>инъекций, </a:t>
            </a:r>
            <a:r>
              <a:rPr b="0" lang="en-US" sz="1870" strike="noStrike" u="none">
                <a:solidFill>
                  <a:srgbClr val="000000"/>
                </a:solidFill>
                <a:effectLst/>
                <a:uFillTx/>
                <a:latin typeface="Arial"/>
                <a:ea typeface="Arial"/>
              </a:rPr>
              <a:t>XSS, DDoS </a:t>
            </a:r>
            <a:r>
              <a:rPr b="0" lang="ru-RU" sz="1870" strike="noStrike" u="none">
                <a:solidFill>
                  <a:srgbClr val="000000"/>
                </a:solidFill>
                <a:effectLst/>
                <a:uFillTx/>
                <a:latin typeface="Arial"/>
                <a:ea typeface="Arial"/>
              </a:rPr>
              <a:t>и других атак. </a:t>
            </a:r>
            <a:r>
              <a:rPr b="0" lang="en-US" sz="1870" strike="noStrike" u="none">
                <a:solidFill>
                  <a:srgbClr val="000000"/>
                </a:solidFill>
                <a:effectLst/>
                <a:uFillTx/>
                <a:latin typeface="Arial"/>
                <a:ea typeface="Arial"/>
              </a:rPr>
              <a:t>ModSecurity </a:t>
            </a:r>
            <a:r>
              <a:rPr b="0" lang="ru-RU" sz="1870" strike="noStrike" u="none">
                <a:solidFill>
                  <a:srgbClr val="000000"/>
                </a:solidFill>
                <a:effectLst/>
                <a:uFillTx/>
                <a:latin typeface="Arial"/>
                <a:ea typeface="Arial"/>
              </a:rPr>
              <a:t>поддерживает гибкие правила фильтрации трафика, что позволяет адаптировать защиту под требования регуляторов и минимизировать риски кибератак на инфраструктуру цифрового рубля.</a:t>
            </a: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marL="343080" indent="-343080">
              <a:lnSpc>
                <a:spcPct val="100000"/>
              </a:lnSpc>
              <a:buClr>
                <a:srgbClr val="3a90d2"/>
              </a:buClr>
              <a:buFont typeface="Wingdings" charset="2"/>
              <a:buChar char=""/>
            </a:pPr>
            <a:r>
              <a:rPr b="1" lang="en-US" sz="1870" strike="noStrike" u="none">
                <a:solidFill>
                  <a:srgbClr val="000000"/>
                </a:solidFill>
                <a:effectLst/>
                <a:uFillTx/>
                <a:latin typeface="Arial"/>
                <a:ea typeface="Arial"/>
              </a:rPr>
              <a:t>API Gateway (Central Bank) (gRPC + Spring Boot)</a:t>
            </a:r>
            <a:br>
              <a:rPr sz="1870"/>
            </a:br>
            <a:r>
              <a:rPr b="1" lang="en-US" sz="1870" strike="noStrike" u="none">
                <a:solidFill>
                  <a:srgbClr val="000000"/>
                </a:solidFill>
                <a:effectLst/>
                <a:uFillTx/>
                <a:latin typeface="Arial"/>
                <a:ea typeface="Arial"/>
              </a:rPr>
              <a:t>gRPC + Spring Boot</a:t>
            </a:r>
            <a:r>
              <a:rPr b="0" lang="en-US" sz="1870" strike="noStrike" u="none">
                <a:solidFill>
                  <a:srgbClr val="000000"/>
                </a:solidFill>
                <a:effectLst/>
                <a:uFillTx/>
                <a:latin typeface="Arial"/>
                <a:ea typeface="Arial"/>
              </a:rPr>
              <a:t> </a:t>
            </a:r>
            <a:r>
              <a:rPr b="0" lang="ru-RU" sz="1870" strike="noStrike" u="none">
                <a:solidFill>
                  <a:srgbClr val="000000"/>
                </a:solidFill>
                <a:effectLst/>
                <a:uFillTx/>
                <a:latin typeface="Arial"/>
                <a:ea typeface="Arial"/>
              </a:rPr>
              <a:t>выбраны для </a:t>
            </a:r>
            <a:r>
              <a:rPr b="0" lang="en-US" sz="1870" strike="noStrike" u="none">
                <a:solidFill>
                  <a:srgbClr val="000000"/>
                </a:solidFill>
                <a:effectLst/>
                <a:uFillTx/>
                <a:latin typeface="Arial"/>
                <a:ea typeface="Arial"/>
              </a:rPr>
              <a:t>API Gateway </a:t>
            </a:r>
            <a:r>
              <a:rPr b="0" lang="ru-RU" sz="1870" strike="noStrike" u="none">
                <a:solidFill>
                  <a:srgbClr val="000000"/>
                </a:solidFill>
                <a:effectLst/>
                <a:uFillTx/>
                <a:latin typeface="Arial"/>
                <a:ea typeface="Arial"/>
              </a:rPr>
              <a:t>Центрального Банка, поскольку </a:t>
            </a:r>
            <a:r>
              <a:rPr b="0" lang="en-US" sz="1870" strike="noStrike" u="none">
                <a:solidFill>
                  <a:srgbClr val="000000"/>
                </a:solidFill>
                <a:effectLst/>
                <a:uFillTx/>
                <a:latin typeface="Arial"/>
                <a:ea typeface="Arial"/>
              </a:rPr>
              <a:t>gRPC </a:t>
            </a:r>
            <a:r>
              <a:rPr b="0" lang="ru-RU" sz="1870" strike="noStrike" u="none">
                <a:solidFill>
                  <a:srgbClr val="000000"/>
                </a:solidFill>
                <a:effectLst/>
                <a:uFillTx/>
                <a:latin typeface="Arial"/>
                <a:ea typeface="Arial"/>
              </a:rPr>
              <a:t>обеспечивает высокоскоростное взаимодействие между сервисами благодаря бинарному протоколу и поддержке потоковой передачи данных. </a:t>
            </a:r>
            <a:r>
              <a:rPr b="0" lang="en-US" sz="1870" strike="noStrike" u="none">
                <a:solidFill>
                  <a:srgbClr val="000000"/>
                </a:solidFill>
                <a:effectLst/>
                <a:uFillTx/>
                <a:latin typeface="Arial"/>
                <a:ea typeface="Arial"/>
              </a:rPr>
              <a:t>Spring Boot </a:t>
            </a:r>
            <a:r>
              <a:rPr b="0" lang="ru-RU" sz="1870" strike="noStrike" u="none">
                <a:solidFill>
                  <a:srgbClr val="000000"/>
                </a:solidFill>
                <a:effectLst/>
                <a:uFillTx/>
                <a:latin typeface="Arial"/>
                <a:ea typeface="Arial"/>
              </a:rPr>
              <a:t>упрощает разработку и интеграцию, предоставляя готовые решения для аутентификации, мониторинга и балансировки нагрузки. Это важно для обеспечения надежного и быстрого обмена данными между участниками системы.</a:t>
            </a:r>
            <a:endParaRPr b="0" lang="en-US" sz="1870" strike="noStrike" u="none">
              <a:solidFill>
                <a:srgbClr val="ffffff"/>
              </a:solidFill>
              <a:effectLst/>
              <a:uFillTx/>
              <a:latin typeface="Arial"/>
            </a:endParaRPr>
          </a:p>
          <a:p>
            <a:pPr>
              <a:lnSpc>
                <a:spcPct val="100000"/>
              </a:lnSpc>
            </a:pPr>
            <a:br>
              <a:rPr sz="1870"/>
            </a:b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Google Shape;92;p6" descr=""/>
          <p:cNvPicPr/>
          <p:nvPr/>
        </p:nvPicPr>
        <p:blipFill>
          <a:blip r:embed="rId1"/>
          <a:stretch/>
        </p:blipFill>
        <p:spPr>
          <a:xfrm>
            <a:off x="0" y="0"/>
            <a:ext cx="12191760" cy="6857640"/>
          </a:xfrm>
          <a:prstGeom prst="rect">
            <a:avLst/>
          </a:prstGeom>
          <a:noFill/>
          <a:ln w="0">
            <a:noFill/>
          </a:ln>
        </p:spPr>
      </p:pic>
      <p:sp>
        <p:nvSpPr>
          <p:cNvPr id="93" name="Google Shape;100;p6"/>
          <p:cNvSpPr/>
          <p:nvPr/>
        </p:nvSpPr>
        <p:spPr>
          <a:xfrm>
            <a:off x="421920" y="264960"/>
            <a:ext cx="680652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ru-RU" sz="3000" strike="noStrike" u="none">
                <a:solidFill>
                  <a:srgbClr val="46abf8"/>
                </a:solidFill>
                <a:effectLst/>
                <a:uFillTx/>
                <a:latin typeface="Arial"/>
                <a:ea typeface="Calibri"/>
              </a:rPr>
              <a:t>АРХИТЕКТУРНЫЕ ОСОБЕННОСТИ</a:t>
            </a:r>
            <a:endParaRPr b="0" lang="en-US" sz="3000" strike="noStrike" u="none">
              <a:solidFill>
                <a:srgbClr val="ffffff"/>
              </a:solidFill>
              <a:effectLst/>
              <a:uFillTx/>
              <a:latin typeface="Arial"/>
            </a:endParaRPr>
          </a:p>
        </p:txBody>
      </p:sp>
      <p:sp>
        <p:nvSpPr>
          <p:cNvPr id="94" name="Скругленный прямоугольник 1"/>
          <p:cNvSpPr/>
          <p:nvPr/>
        </p:nvSpPr>
        <p:spPr>
          <a:xfrm>
            <a:off x="226800" y="821160"/>
            <a:ext cx="1179108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ru-RU" sz="1870" strike="noStrike" u="none">
              <a:solidFill>
                <a:schemeClr val="lt1"/>
              </a:solidFill>
              <a:effectLst/>
              <a:uFillTx/>
              <a:latin typeface="Arial"/>
              <a:ea typeface="Arial"/>
            </a:endParaRPr>
          </a:p>
        </p:txBody>
      </p:sp>
      <p:sp>
        <p:nvSpPr>
          <p:cNvPr id="95" name="TextBox 2"/>
          <p:cNvSpPr/>
          <p:nvPr/>
        </p:nvSpPr>
        <p:spPr>
          <a:xfrm>
            <a:off x="421920" y="910800"/>
            <a:ext cx="11366280" cy="4499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ru-RU" sz="2500" strike="noStrike" u="none">
                <a:solidFill>
                  <a:srgbClr val="000000"/>
                </a:solidFill>
                <a:effectLst/>
                <a:uFillTx/>
                <a:latin typeface="Arial"/>
                <a:ea typeface="Arial"/>
              </a:rPr>
              <a:t>Описание компонентов</a:t>
            </a:r>
            <a:endParaRPr b="0" lang="en-US" sz="250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marL="343080" indent="-343080">
              <a:lnSpc>
                <a:spcPct val="100000"/>
              </a:lnSpc>
              <a:buClr>
                <a:srgbClr val="3d97db"/>
              </a:buClr>
              <a:buFont typeface="Wingdings" charset="2"/>
              <a:buChar char=""/>
            </a:pPr>
            <a:r>
              <a:rPr b="1" lang="en-US" sz="1870" strike="noStrike" u="none">
                <a:solidFill>
                  <a:srgbClr val="000000"/>
                </a:solidFill>
                <a:effectLst/>
                <a:uFillTx/>
                <a:latin typeface="Arial"/>
                <a:ea typeface="Arial"/>
              </a:rPr>
              <a:t>Identity and Access Manager (Keycloak)</a:t>
            </a:r>
            <a:br>
              <a:rPr sz="1870"/>
            </a:br>
            <a:r>
              <a:rPr b="1" lang="en-US" sz="1870" strike="noStrike" u="none">
                <a:solidFill>
                  <a:srgbClr val="000000"/>
                </a:solidFill>
                <a:effectLst/>
                <a:uFillTx/>
                <a:latin typeface="Arial"/>
                <a:ea typeface="Arial"/>
              </a:rPr>
              <a:t>Keycloak</a:t>
            </a:r>
            <a:r>
              <a:rPr b="0" lang="en-US" sz="1870" strike="noStrike" u="none">
                <a:solidFill>
                  <a:srgbClr val="000000"/>
                </a:solidFill>
                <a:effectLst/>
                <a:uFillTx/>
                <a:latin typeface="Arial"/>
                <a:ea typeface="Arial"/>
              </a:rPr>
              <a:t> </a:t>
            </a:r>
            <a:r>
              <a:rPr b="0" lang="ru-RU" sz="1870" strike="noStrike" u="none">
                <a:solidFill>
                  <a:srgbClr val="000000"/>
                </a:solidFill>
                <a:effectLst/>
                <a:uFillTx/>
                <a:latin typeface="Arial"/>
                <a:ea typeface="Arial"/>
              </a:rPr>
              <a:t>был выбран в качестве </a:t>
            </a:r>
            <a:r>
              <a:rPr b="0" lang="en-US" sz="1870" strike="noStrike" u="none">
                <a:solidFill>
                  <a:srgbClr val="000000"/>
                </a:solidFill>
                <a:effectLst/>
                <a:uFillTx/>
                <a:latin typeface="Arial"/>
                <a:ea typeface="Arial"/>
              </a:rPr>
              <a:t>IAM-</a:t>
            </a:r>
            <a:r>
              <a:rPr b="0" lang="ru-RU" sz="1870" strike="noStrike" u="none">
                <a:solidFill>
                  <a:srgbClr val="000000"/>
                </a:solidFill>
                <a:effectLst/>
                <a:uFillTx/>
                <a:latin typeface="Arial"/>
                <a:ea typeface="Arial"/>
              </a:rPr>
              <a:t>решения благодаря поддержке стандартов </a:t>
            </a:r>
            <a:r>
              <a:rPr b="1" lang="en-US" sz="1870" strike="noStrike" u="none">
                <a:solidFill>
                  <a:srgbClr val="000000"/>
                </a:solidFill>
                <a:effectLst/>
                <a:uFillTx/>
                <a:latin typeface="Arial"/>
                <a:ea typeface="Arial"/>
              </a:rPr>
              <a:t>OAuth 2.0, OpenID Connect </a:t>
            </a:r>
            <a:r>
              <a:rPr b="1" lang="ru-RU" sz="1870" strike="noStrike" u="none">
                <a:solidFill>
                  <a:srgbClr val="000000"/>
                </a:solidFill>
                <a:effectLst/>
                <a:uFillTx/>
                <a:latin typeface="Arial"/>
                <a:ea typeface="Arial"/>
              </a:rPr>
              <a:t>и </a:t>
            </a:r>
            <a:r>
              <a:rPr b="1" lang="en-US" sz="1870" strike="noStrike" u="none">
                <a:solidFill>
                  <a:srgbClr val="000000"/>
                </a:solidFill>
                <a:effectLst/>
                <a:uFillTx/>
                <a:latin typeface="Arial"/>
                <a:ea typeface="Arial"/>
              </a:rPr>
              <a:t>SAML</a:t>
            </a:r>
            <a:r>
              <a:rPr b="0" lang="en-US" sz="1870" strike="noStrike" u="none">
                <a:solidFill>
                  <a:srgbClr val="000000"/>
                </a:solidFill>
                <a:effectLst/>
                <a:uFillTx/>
                <a:latin typeface="Arial"/>
                <a:ea typeface="Arial"/>
              </a:rPr>
              <a:t>, </a:t>
            </a:r>
            <a:r>
              <a:rPr b="0" lang="ru-RU" sz="1870" strike="noStrike" u="none">
                <a:solidFill>
                  <a:srgbClr val="000000"/>
                </a:solidFill>
                <a:effectLst/>
                <a:uFillTx/>
                <a:latin typeface="Arial"/>
                <a:ea typeface="Arial"/>
              </a:rPr>
              <a:t>что позволяет гибко управлять аутентификацией и авторизацией пользователей. Система цифрового рубля требует строгого контроля доступа, и </a:t>
            </a:r>
            <a:r>
              <a:rPr b="0" lang="en-US" sz="1870" strike="noStrike" u="none">
                <a:solidFill>
                  <a:srgbClr val="000000"/>
                </a:solidFill>
                <a:effectLst/>
                <a:uFillTx/>
                <a:latin typeface="Arial"/>
                <a:ea typeface="Arial"/>
              </a:rPr>
              <a:t>Keycloak </a:t>
            </a:r>
            <a:r>
              <a:rPr b="0" lang="ru-RU" sz="1870" strike="noStrike" u="none">
                <a:solidFill>
                  <a:srgbClr val="000000"/>
                </a:solidFill>
                <a:effectLst/>
                <a:uFillTx/>
                <a:latin typeface="Arial"/>
                <a:ea typeface="Arial"/>
              </a:rPr>
              <a:t>предоставляет централизованное управление ролями, политиками безопасности и двухфакторной аутентификацией, что критично для защиты финансовых операций.</a:t>
            </a: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marL="343080" indent="-343080">
              <a:lnSpc>
                <a:spcPct val="100000"/>
              </a:lnSpc>
              <a:buClr>
                <a:srgbClr val="3d97db"/>
              </a:buClr>
              <a:buFont typeface="Wingdings" charset="2"/>
              <a:buChar char=""/>
            </a:pPr>
            <a:r>
              <a:rPr b="1" lang="en-US" sz="1870" strike="noStrike" u="none">
                <a:solidFill>
                  <a:srgbClr val="000000"/>
                </a:solidFill>
                <a:effectLst/>
                <a:uFillTx/>
                <a:latin typeface="Arial"/>
                <a:ea typeface="Arial"/>
              </a:rPr>
              <a:t>Cache (Redis)</a:t>
            </a:r>
            <a:br>
              <a:rPr sz="1870"/>
            </a:br>
            <a:r>
              <a:rPr b="1" lang="en-US" sz="1870" strike="noStrike" u="none">
                <a:solidFill>
                  <a:srgbClr val="000000"/>
                </a:solidFill>
                <a:effectLst/>
                <a:uFillTx/>
                <a:latin typeface="Arial"/>
                <a:ea typeface="Arial"/>
              </a:rPr>
              <a:t>Redis </a:t>
            </a:r>
            <a:r>
              <a:rPr b="0" lang="ru-RU" sz="1870" strike="noStrike" u="none">
                <a:solidFill>
                  <a:srgbClr val="000000"/>
                </a:solidFill>
                <a:effectLst/>
                <a:uFillTx/>
                <a:latin typeface="Arial"/>
                <a:ea typeface="Arial"/>
              </a:rPr>
              <a:t>используется для кэширования данных благодаря своей высокой скорости работы и поддержке различных структур данных. В контексте цифрового рубля кэширование балансов, транзакций и сессий пользователей позволяет значительно снизить нагрузку на основную базу данных и ускорить обработку запросов, что особенно важно при высокой нагрузке.</a:t>
            </a: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6" name="Google Shape;92;p6" descr=""/>
          <p:cNvPicPr/>
          <p:nvPr/>
        </p:nvPicPr>
        <p:blipFill>
          <a:blip r:embed="rId1"/>
          <a:stretch/>
        </p:blipFill>
        <p:spPr>
          <a:xfrm>
            <a:off x="0" y="0"/>
            <a:ext cx="12191760" cy="6857640"/>
          </a:xfrm>
          <a:prstGeom prst="rect">
            <a:avLst/>
          </a:prstGeom>
          <a:noFill/>
          <a:ln w="0">
            <a:noFill/>
          </a:ln>
        </p:spPr>
      </p:pic>
      <p:sp>
        <p:nvSpPr>
          <p:cNvPr id="97" name="Google Shape;100;p6"/>
          <p:cNvSpPr/>
          <p:nvPr/>
        </p:nvSpPr>
        <p:spPr>
          <a:xfrm>
            <a:off x="421920" y="264960"/>
            <a:ext cx="680652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ru-RU" sz="3000" strike="noStrike" u="none">
                <a:solidFill>
                  <a:srgbClr val="46abf8"/>
                </a:solidFill>
                <a:effectLst/>
                <a:uFillTx/>
                <a:latin typeface="Arial"/>
                <a:ea typeface="Calibri"/>
              </a:rPr>
              <a:t>АРХИТЕКТУРНЫЕ ОСОБЕННОСТИ</a:t>
            </a:r>
            <a:endParaRPr b="0" lang="en-US" sz="3000" strike="noStrike" u="none">
              <a:solidFill>
                <a:srgbClr val="ffffff"/>
              </a:solidFill>
              <a:effectLst/>
              <a:uFillTx/>
              <a:latin typeface="Arial"/>
            </a:endParaRPr>
          </a:p>
        </p:txBody>
      </p:sp>
      <p:sp>
        <p:nvSpPr>
          <p:cNvPr id="98" name="Скругленный прямоугольник 1"/>
          <p:cNvSpPr/>
          <p:nvPr/>
        </p:nvSpPr>
        <p:spPr>
          <a:xfrm>
            <a:off x="226800" y="821160"/>
            <a:ext cx="1179108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ru-RU" sz="1870" strike="noStrike" u="none">
              <a:solidFill>
                <a:schemeClr val="lt1"/>
              </a:solidFill>
              <a:effectLst/>
              <a:uFillTx/>
              <a:latin typeface="Arial"/>
              <a:ea typeface="Arial"/>
            </a:endParaRPr>
          </a:p>
        </p:txBody>
      </p:sp>
      <p:sp>
        <p:nvSpPr>
          <p:cNvPr id="99" name="TextBox 2"/>
          <p:cNvSpPr/>
          <p:nvPr/>
        </p:nvSpPr>
        <p:spPr>
          <a:xfrm>
            <a:off x="421920" y="910800"/>
            <a:ext cx="11366280" cy="4212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ru-RU" sz="2500" strike="noStrike" u="none">
                <a:solidFill>
                  <a:srgbClr val="000000"/>
                </a:solidFill>
                <a:effectLst/>
                <a:uFillTx/>
                <a:latin typeface="Arial"/>
                <a:ea typeface="Arial"/>
              </a:rPr>
              <a:t>Описание компонентов</a:t>
            </a:r>
            <a:endParaRPr b="0" lang="en-US" sz="250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marL="343080" indent="-343080">
              <a:lnSpc>
                <a:spcPct val="100000"/>
              </a:lnSpc>
              <a:buClr>
                <a:srgbClr val="3d96d9"/>
              </a:buClr>
              <a:buFont typeface="Wingdings" charset="2"/>
              <a:buChar char=""/>
            </a:pPr>
            <a:r>
              <a:rPr b="1" lang="en-US" sz="1870" strike="noStrike" u="none">
                <a:solidFill>
                  <a:srgbClr val="000000"/>
                </a:solidFill>
                <a:effectLst/>
                <a:uFillTx/>
                <a:latin typeface="Arial"/>
                <a:ea typeface="Arial"/>
              </a:rPr>
              <a:t>Saga (Kafka Transactions)</a:t>
            </a:r>
            <a:br>
              <a:rPr sz="1870"/>
            </a:br>
            <a:r>
              <a:rPr b="0" lang="ru-RU" sz="1870" strike="noStrike" u="none">
                <a:solidFill>
                  <a:srgbClr val="000000"/>
                </a:solidFill>
                <a:effectLst/>
                <a:uFillTx/>
                <a:latin typeface="Arial"/>
                <a:ea typeface="Arial"/>
              </a:rPr>
              <a:t>Для реализации паттерна </a:t>
            </a:r>
            <a:r>
              <a:rPr b="1" lang="en-US" sz="1870" strike="noStrike" u="none">
                <a:solidFill>
                  <a:srgbClr val="000000"/>
                </a:solidFill>
                <a:effectLst/>
                <a:uFillTx/>
                <a:latin typeface="Arial"/>
                <a:ea typeface="Arial"/>
              </a:rPr>
              <a:t>Saga</a:t>
            </a:r>
            <a:r>
              <a:rPr b="0" lang="en-US" sz="1870" strike="noStrike" u="none">
                <a:solidFill>
                  <a:srgbClr val="000000"/>
                </a:solidFill>
                <a:effectLst/>
                <a:uFillTx/>
                <a:latin typeface="Arial"/>
                <a:ea typeface="Arial"/>
              </a:rPr>
              <a:t> </a:t>
            </a:r>
            <a:r>
              <a:rPr b="0" lang="ru-RU" sz="1870" strike="noStrike" u="none">
                <a:solidFill>
                  <a:srgbClr val="000000"/>
                </a:solidFill>
                <a:effectLst/>
                <a:uFillTx/>
                <a:latin typeface="Arial"/>
                <a:ea typeface="Arial"/>
              </a:rPr>
              <a:t>мы используем </a:t>
            </a:r>
            <a:r>
              <a:rPr b="1" lang="en-US" sz="1870" strike="noStrike" u="none">
                <a:solidFill>
                  <a:srgbClr val="000000"/>
                </a:solidFill>
                <a:effectLst/>
                <a:uFillTx/>
                <a:latin typeface="Arial"/>
                <a:ea typeface="Arial"/>
              </a:rPr>
              <a:t>Kafka Transactions</a:t>
            </a:r>
            <a:r>
              <a:rPr b="0" lang="en-US" sz="1870" strike="noStrike" u="none">
                <a:solidFill>
                  <a:srgbClr val="000000"/>
                </a:solidFill>
                <a:effectLst/>
                <a:uFillTx/>
                <a:latin typeface="Arial"/>
                <a:ea typeface="Arial"/>
              </a:rPr>
              <a:t>, </a:t>
            </a:r>
            <a:r>
              <a:rPr b="0" lang="ru-RU" sz="1870" strike="noStrike" u="none">
                <a:solidFill>
                  <a:srgbClr val="000000"/>
                </a:solidFill>
                <a:effectLst/>
                <a:uFillTx/>
                <a:latin typeface="Arial"/>
                <a:ea typeface="Arial"/>
              </a:rPr>
              <a:t>так как это позволяет обеспечить согласованность данных в распределенной системе. В транзакциях с цифровым рублем критично сохранять целостность операций, и </a:t>
            </a:r>
            <a:r>
              <a:rPr b="0" lang="en-US" sz="1870" strike="noStrike" u="none">
                <a:solidFill>
                  <a:srgbClr val="000000"/>
                </a:solidFill>
                <a:effectLst/>
                <a:uFillTx/>
                <a:latin typeface="Arial"/>
                <a:ea typeface="Arial"/>
              </a:rPr>
              <a:t>Kafka </a:t>
            </a:r>
            <a:r>
              <a:rPr b="0" lang="ru-RU" sz="1870" strike="noStrike" u="none">
                <a:solidFill>
                  <a:srgbClr val="000000"/>
                </a:solidFill>
                <a:effectLst/>
                <a:uFillTx/>
                <a:latin typeface="Arial"/>
                <a:ea typeface="Arial"/>
              </a:rPr>
              <a:t>гарантирует доставку сообщений и возможность отката транзакций в случае ошибок, что минимизирует риски потерь данных.</a:t>
            </a: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marL="343080" indent="-343080">
              <a:lnSpc>
                <a:spcPct val="100000"/>
              </a:lnSpc>
              <a:buClr>
                <a:srgbClr val="3d96d9"/>
              </a:buClr>
              <a:buFont typeface="Wingdings" charset="2"/>
              <a:buChar char=""/>
            </a:pPr>
            <a:r>
              <a:rPr b="1" lang="en-US" sz="1870" strike="noStrike" u="none">
                <a:solidFill>
                  <a:srgbClr val="000000"/>
                </a:solidFill>
                <a:effectLst/>
                <a:uFillTx/>
                <a:latin typeface="Arial"/>
                <a:ea typeface="Arial"/>
              </a:rPr>
              <a:t>DB (Postgres)</a:t>
            </a:r>
            <a:br>
              <a:rPr sz="1870"/>
            </a:br>
            <a:r>
              <a:rPr b="1" lang="en-US" sz="1870" strike="noStrike" u="none">
                <a:solidFill>
                  <a:srgbClr val="000000"/>
                </a:solidFill>
                <a:effectLst/>
                <a:uFillTx/>
                <a:latin typeface="Arial"/>
                <a:ea typeface="Arial"/>
              </a:rPr>
              <a:t>PostgreSQL</a:t>
            </a:r>
            <a:r>
              <a:rPr b="0" lang="en-US" sz="1870" strike="noStrike" u="none">
                <a:solidFill>
                  <a:srgbClr val="000000"/>
                </a:solidFill>
                <a:effectLst/>
                <a:uFillTx/>
                <a:latin typeface="Arial"/>
                <a:ea typeface="Arial"/>
              </a:rPr>
              <a:t> </a:t>
            </a:r>
            <a:r>
              <a:rPr b="0" lang="ru-RU" sz="1870" strike="noStrike" u="none">
                <a:solidFill>
                  <a:srgbClr val="000000"/>
                </a:solidFill>
                <a:effectLst/>
                <a:uFillTx/>
                <a:latin typeface="Arial"/>
                <a:ea typeface="Arial"/>
              </a:rPr>
              <a:t>выбран в качестве основной СУБД благодаря его надежности, поддержке транзакций </a:t>
            </a:r>
            <a:r>
              <a:rPr b="0" lang="en-US" sz="1870" strike="noStrike" u="none">
                <a:solidFill>
                  <a:srgbClr val="000000"/>
                </a:solidFill>
                <a:effectLst/>
                <a:uFillTx/>
                <a:latin typeface="Arial"/>
                <a:ea typeface="Arial"/>
              </a:rPr>
              <a:t>ACID </a:t>
            </a:r>
            <a:r>
              <a:rPr b="0" lang="ru-RU" sz="1870" strike="noStrike" u="none">
                <a:solidFill>
                  <a:srgbClr val="000000"/>
                </a:solidFill>
                <a:effectLst/>
                <a:uFillTx/>
                <a:latin typeface="Arial"/>
                <a:ea typeface="Arial"/>
              </a:rPr>
              <a:t>и высокой производительности. Для цифрового рубля важно гарантировать целостность данных, и </a:t>
            </a:r>
            <a:r>
              <a:rPr b="0" lang="en-US" sz="1870" strike="noStrike" u="none">
                <a:solidFill>
                  <a:srgbClr val="000000"/>
                </a:solidFill>
                <a:effectLst/>
                <a:uFillTx/>
                <a:latin typeface="Arial"/>
                <a:ea typeface="Arial"/>
              </a:rPr>
              <a:t>Postgres </a:t>
            </a:r>
            <a:r>
              <a:rPr b="0" lang="ru-RU" sz="1870" strike="noStrike" u="none">
                <a:solidFill>
                  <a:srgbClr val="000000"/>
                </a:solidFill>
                <a:effectLst/>
                <a:uFillTx/>
                <a:latin typeface="Arial"/>
                <a:ea typeface="Arial"/>
              </a:rPr>
              <a:t>предоставляет механизмы репликации, шардинга и резервного копирования, что делает его оптимальным решением для финансовых систем.</a:t>
            </a: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 name="Google Shape;92;p6" descr=""/>
          <p:cNvPicPr/>
          <p:nvPr/>
        </p:nvPicPr>
        <p:blipFill>
          <a:blip r:embed="rId1"/>
          <a:stretch/>
        </p:blipFill>
        <p:spPr>
          <a:xfrm>
            <a:off x="0" y="0"/>
            <a:ext cx="12191760" cy="6857640"/>
          </a:xfrm>
          <a:prstGeom prst="rect">
            <a:avLst/>
          </a:prstGeom>
          <a:noFill/>
          <a:ln w="0">
            <a:noFill/>
          </a:ln>
        </p:spPr>
      </p:pic>
      <p:sp>
        <p:nvSpPr>
          <p:cNvPr id="101" name="Google Shape;100;p6"/>
          <p:cNvSpPr/>
          <p:nvPr/>
        </p:nvSpPr>
        <p:spPr>
          <a:xfrm>
            <a:off x="421920" y="264960"/>
            <a:ext cx="680652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ru-RU" sz="3000" strike="noStrike" u="none">
                <a:solidFill>
                  <a:srgbClr val="46abf8"/>
                </a:solidFill>
                <a:effectLst/>
                <a:uFillTx/>
                <a:latin typeface="Arial"/>
                <a:ea typeface="Calibri"/>
              </a:rPr>
              <a:t>АРХИТЕКТУРНЫЕ ОСОБЕННОСТИ</a:t>
            </a:r>
            <a:endParaRPr b="0" lang="en-US" sz="3000" strike="noStrike" u="none">
              <a:solidFill>
                <a:srgbClr val="ffffff"/>
              </a:solidFill>
              <a:effectLst/>
              <a:uFillTx/>
              <a:latin typeface="Arial"/>
            </a:endParaRPr>
          </a:p>
        </p:txBody>
      </p:sp>
      <p:sp>
        <p:nvSpPr>
          <p:cNvPr id="102" name="Скругленный прямоугольник 1"/>
          <p:cNvSpPr/>
          <p:nvPr/>
        </p:nvSpPr>
        <p:spPr>
          <a:xfrm>
            <a:off x="226800" y="821160"/>
            <a:ext cx="1179108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ru-RU" sz="1870" strike="noStrike" u="none">
              <a:solidFill>
                <a:schemeClr val="lt1"/>
              </a:solidFill>
              <a:effectLst/>
              <a:uFillTx/>
              <a:latin typeface="Arial"/>
              <a:ea typeface="Arial"/>
            </a:endParaRPr>
          </a:p>
        </p:txBody>
      </p:sp>
      <p:sp>
        <p:nvSpPr>
          <p:cNvPr id="103" name="TextBox 2"/>
          <p:cNvSpPr/>
          <p:nvPr/>
        </p:nvSpPr>
        <p:spPr>
          <a:xfrm>
            <a:off x="421920" y="910800"/>
            <a:ext cx="11366280" cy="4786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ru-RU" sz="2500" strike="noStrike" u="none">
                <a:solidFill>
                  <a:srgbClr val="000000"/>
                </a:solidFill>
                <a:effectLst/>
                <a:uFillTx/>
                <a:latin typeface="Arial"/>
                <a:ea typeface="Arial"/>
              </a:rPr>
              <a:t>Описание компонентов</a:t>
            </a:r>
            <a:endParaRPr b="0" lang="en-US" sz="250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marL="343080" indent="-343080">
              <a:lnSpc>
                <a:spcPct val="100000"/>
              </a:lnSpc>
              <a:buClr>
                <a:srgbClr val="3b91d3"/>
              </a:buClr>
              <a:buFont typeface="Wingdings" charset="2"/>
              <a:buChar char=""/>
            </a:pPr>
            <a:r>
              <a:rPr b="1" lang="en-US" sz="1870" strike="noStrike" u="none">
                <a:solidFill>
                  <a:srgbClr val="000000"/>
                </a:solidFill>
                <a:effectLst/>
                <a:uFillTx/>
                <a:latin typeface="Arial"/>
                <a:ea typeface="Arial"/>
              </a:rPr>
              <a:t>Message Queue (Apache Kafka)</a:t>
            </a:r>
            <a:br>
              <a:rPr sz="1870"/>
            </a:br>
            <a:r>
              <a:rPr b="1" lang="en-US" sz="1870" strike="noStrike" u="none">
                <a:solidFill>
                  <a:srgbClr val="000000"/>
                </a:solidFill>
                <a:effectLst/>
                <a:uFillTx/>
                <a:latin typeface="Arial"/>
                <a:ea typeface="Arial"/>
              </a:rPr>
              <a:t>Apache Kafka</a:t>
            </a:r>
            <a:r>
              <a:rPr b="0" lang="en-US" sz="1870" strike="noStrike" u="none">
                <a:solidFill>
                  <a:srgbClr val="000000"/>
                </a:solidFill>
                <a:effectLst/>
                <a:uFillTx/>
                <a:latin typeface="Arial"/>
                <a:ea typeface="Arial"/>
              </a:rPr>
              <a:t> </a:t>
            </a:r>
            <a:r>
              <a:rPr b="0" lang="ru-RU" sz="1870" strike="noStrike" u="none">
                <a:solidFill>
                  <a:srgbClr val="000000"/>
                </a:solidFill>
                <a:effectLst/>
                <a:uFillTx/>
                <a:latin typeface="Arial"/>
                <a:ea typeface="Arial"/>
              </a:rPr>
              <a:t>используется как брокер сообщений благодаря своей высокой пропускной способности, отказоустойчивости и возможности горизонтального масштабирования. В архитектуре цифрового рубля </a:t>
            </a:r>
            <a:r>
              <a:rPr b="0" lang="en-US" sz="1870" strike="noStrike" u="none">
                <a:solidFill>
                  <a:srgbClr val="000000"/>
                </a:solidFill>
                <a:effectLst/>
                <a:uFillTx/>
                <a:latin typeface="Arial"/>
                <a:ea typeface="Arial"/>
              </a:rPr>
              <a:t>Kafka </a:t>
            </a:r>
            <a:r>
              <a:rPr b="0" lang="ru-RU" sz="1870" strike="noStrike" u="none">
                <a:solidFill>
                  <a:srgbClr val="000000"/>
                </a:solidFill>
                <a:effectLst/>
                <a:uFillTx/>
                <a:latin typeface="Arial"/>
                <a:ea typeface="Arial"/>
              </a:rPr>
              <a:t>обеспечивает асинхронную обработку транзакций, событий аудита и уведомлений, что позволяет системе оставаться стабильной даже при пиковых нагрузках.</a:t>
            </a: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marL="343080" indent="-343080">
              <a:lnSpc>
                <a:spcPct val="100000"/>
              </a:lnSpc>
              <a:buClr>
                <a:srgbClr val="3b91d3"/>
              </a:buClr>
              <a:buFont typeface="Wingdings" charset="2"/>
              <a:buChar char=""/>
            </a:pPr>
            <a:r>
              <a:rPr b="1" lang="en-US" sz="1870" strike="noStrike" u="none">
                <a:solidFill>
                  <a:srgbClr val="000000"/>
                </a:solidFill>
                <a:effectLst/>
                <a:uFillTx/>
                <a:latin typeface="Arial"/>
                <a:ea typeface="Arial"/>
              </a:rPr>
              <a:t>Notifications Service (Java, Spring Boot)</a:t>
            </a:r>
            <a:br>
              <a:rPr sz="1870"/>
            </a:br>
            <a:r>
              <a:rPr b="0" lang="ru-RU" sz="1870" strike="noStrike" u="none">
                <a:solidFill>
                  <a:srgbClr val="000000"/>
                </a:solidFill>
                <a:effectLst/>
                <a:uFillTx/>
                <a:latin typeface="Arial"/>
                <a:ea typeface="Arial"/>
              </a:rPr>
              <a:t>Сервис уведомлений реализован на </a:t>
            </a:r>
            <a:r>
              <a:rPr b="1" lang="en-US" sz="1870" strike="noStrike" u="none">
                <a:solidFill>
                  <a:srgbClr val="000000"/>
                </a:solidFill>
                <a:effectLst/>
                <a:uFillTx/>
                <a:latin typeface="Arial"/>
                <a:ea typeface="Arial"/>
              </a:rPr>
              <a:t>Java + Spring Boot</a:t>
            </a:r>
            <a:r>
              <a:rPr b="0" lang="en-US" sz="1870" strike="noStrike" u="none">
                <a:solidFill>
                  <a:srgbClr val="000000"/>
                </a:solidFill>
                <a:effectLst/>
                <a:uFillTx/>
                <a:latin typeface="Arial"/>
                <a:ea typeface="Arial"/>
              </a:rPr>
              <a:t> </a:t>
            </a:r>
            <a:r>
              <a:rPr b="0" lang="ru-RU" sz="1870" strike="noStrike" u="none">
                <a:solidFill>
                  <a:srgbClr val="000000"/>
                </a:solidFill>
                <a:effectLst/>
                <a:uFillTx/>
                <a:latin typeface="Arial"/>
                <a:ea typeface="Arial"/>
              </a:rPr>
              <a:t>из-за высокой производительности, надежности и богатой экосистемы библиотек. </a:t>
            </a:r>
            <a:r>
              <a:rPr b="0" lang="en-US" sz="1870" strike="noStrike" u="none">
                <a:solidFill>
                  <a:srgbClr val="000000"/>
                </a:solidFill>
                <a:effectLst/>
                <a:uFillTx/>
                <a:latin typeface="Arial"/>
                <a:ea typeface="Arial"/>
              </a:rPr>
              <a:t>Spring Boot </a:t>
            </a:r>
            <a:r>
              <a:rPr b="0" lang="ru-RU" sz="1870" strike="noStrike" u="none">
                <a:solidFill>
                  <a:srgbClr val="000000"/>
                </a:solidFill>
                <a:effectLst/>
                <a:uFillTx/>
                <a:latin typeface="Arial"/>
                <a:ea typeface="Arial"/>
              </a:rPr>
              <a:t>упрощает интеграцию с другими компонентами (</a:t>
            </a:r>
            <a:r>
              <a:rPr b="0" lang="en-US" sz="1870" strike="noStrike" u="none">
                <a:solidFill>
                  <a:srgbClr val="000000"/>
                </a:solidFill>
                <a:effectLst/>
                <a:uFillTx/>
                <a:latin typeface="Arial"/>
                <a:ea typeface="Arial"/>
              </a:rPr>
              <a:t>Kafka, Keycloak, Redis), </a:t>
            </a:r>
            <a:r>
              <a:rPr b="0" lang="ru-RU" sz="1870" strike="noStrike" u="none">
                <a:solidFill>
                  <a:srgbClr val="000000"/>
                </a:solidFill>
                <a:effectLst/>
                <a:uFillTx/>
                <a:latin typeface="Arial"/>
                <a:ea typeface="Arial"/>
              </a:rPr>
              <a:t>обеспечивает удобное </a:t>
            </a:r>
            <a:r>
              <a:rPr b="0" lang="en-US" sz="1870" strike="noStrike" u="none">
                <a:solidFill>
                  <a:srgbClr val="000000"/>
                </a:solidFill>
                <a:effectLst/>
                <a:uFillTx/>
                <a:latin typeface="Arial"/>
                <a:ea typeface="Arial"/>
              </a:rPr>
              <a:t>API </a:t>
            </a:r>
            <a:r>
              <a:rPr b="0" lang="ru-RU" sz="1870" strike="noStrike" u="none">
                <a:solidFill>
                  <a:srgbClr val="000000"/>
                </a:solidFill>
                <a:effectLst/>
                <a:uFillTx/>
                <a:latin typeface="Arial"/>
                <a:ea typeface="Arial"/>
              </a:rPr>
              <a:t>для рассылки уведомлений (</a:t>
            </a:r>
            <a:r>
              <a:rPr b="0" lang="en-US" sz="1870" strike="noStrike" u="none">
                <a:solidFill>
                  <a:srgbClr val="000000"/>
                </a:solidFill>
                <a:effectLst/>
                <a:uFillTx/>
                <a:latin typeface="Arial"/>
                <a:ea typeface="Arial"/>
              </a:rPr>
              <a:t>email, push, SMS) </a:t>
            </a:r>
            <a:r>
              <a:rPr b="0" lang="ru-RU" sz="1870" strike="noStrike" u="none">
                <a:solidFill>
                  <a:srgbClr val="000000"/>
                </a:solidFill>
                <a:effectLst/>
                <a:uFillTx/>
                <a:latin typeface="Arial"/>
                <a:ea typeface="Arial"/>
              </a:rPr>
              <a:t>и поддерживает масштабирование, что важно для своевременного информирования пользователей о транзакциях. </a:t>
            </a: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4" name="Google Shape;92;p6" descr=""/>
          <p:cNvPicPr/>
          <p:nvPr/>
        </p:nvPicPr>
        <p:blipFill>
          <a:blip r:embed="rId1"/>
          <a:stretch/>
        </p:blipFill>
        <p:spPr>
          <a:xfrm>
            <a:off x="0" y="0"/>
            <a:ext cx="12191760" cy="6857640"/>
          </a:xfrm>
          <a:prstGeom prst="rect">
            <a:avLst/>
          </a:prstGeom>
          <a:noFill/>
          <a:ln w="0">
            <a:noFill/>
          </a:ln>
        </p:spPr>
      </p:pic>
      <p:sp>
        <p:nvSpPr>
          <p:cNvPr id="105" name="Google Shape;100;p6"/>
          <p:cNvSpPr/>
          <p:nvPr/>
        </p:nvSpPr>
        <p:spPr>
          <a:xfrm>
            <a:off x="421920" y="264960"/>
            <a:ext cx="651492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ru-RU" sz="3000" strike="noStrike" u="none">
                <a:solidFill>
                  <a:srgbClr val="46abf8"/>
                </a:solidFill>
                <a:effectLst/>
                <a:uFillTx/>
                <a:latin typeface="Arial"/>
                <a:ea typeface="Calibri"/>
              </a:rPr>
              <a:t>СХЕМА РАЗВЕРТЫВАНИЯ</a:t>
            </a:r>
            <a:endParaRPr b="0" lang="en-US" sz="3000" strike="noStrike" u="none">
              <a:solidFill>
                <a:srgbClr val="ffffff"/>
              </a:solidFill>
              <a:effectLst/>
              <a:uFillTx/>
              <a:latin typeface="Arial"/>
            </a:endParaRPr>
          </a:p>
        </p:txBody>
      </p:sp>
      <p:sp>
        <p:nvSpPr>
          <p:cNvPr id="106" name="Скругленный прямоугольник 1"/>
          <p:cNvSpPr/>
          <p:nvPr/>
        </p:nvSpPr>
        <p:spPr>
          <a:xfrm>
            <a:off x="226800" y="821160"/>
            <a:ext cx="1179108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ru-RU" sz="1870" strike="noStrike" u="none">
              <a:solidFill>
                <a:schemeClr val="lt1"/>
              </a:solidFill>
              <a:effectLst/>
              <a:uFillTx/>
              <a:latin typeface="Arial"/>
              <a:ea typeface="Arial"/>
            </a:endParaRPr>
          </a:p>
        </p:txBody>
      </p:sp>
      <p:pic>
        <p:nvPicPr>
          <p:cNvPr id="107" name="Picture 5" descr=""/>
          <p:cNvPicPr/>
          <p:nvPr/>
        </p:nvPicPr>
        <p:blipFill>
          <a:blip r:embed="rId2"/>
          <a:stretch/>
        </p:blipFill>
        <p:spPr>
          <a:xfrm>
            <a:off x="695520" y="821160"/>
            <a:ext cx="10800360" cy="5860800"/>
          </a:xfrm>
          <a:prstGeom prst="rect">
            <a:avLst/>
          </a:prstGeom>
          <a:noFill/>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Google Shape;92;p6" descr=""/>
          <p:cNvPicPr/>
          <p:nvPr/>
        </p:nvPicPr>
        <p:blipFill>
          <a:blip r:embed="rId1"/>
          <a:stretch/>
        </p:blipFill>
        <p:spPr>
          <a:xfrm>
            <a:off x="0" y="0"/>
            <a:ext cx="12191760" cy="6857640"/>
          </a:xfrm>
          <a:prstGeom prst="rect">
            <a:avLst/>
          </a:prstGeom>
          <a:noFill/>
          <a:ln w="0">
            <a:noFill/>
          </a:ln>
        </p:spPr>
      </p:pic>
      <p:sp>
        <p:nvSpPr>
          <p:cNvPr id="109" name="Google Shape;100;p6"/>
          <p:cNvSpPr/>
          <p:nvPr/>
        </p:nvSpPr>
        <p:spPr>
          <a:xfrm>
            <a:off x="421920" y="264960"/>
            <a:ext cx="680652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ru-RU" sz="3000" strike="noStrike" u="none">
                <a:solidFill>
                  <a:srgbClr val="46abf8"/>
                </a:solidFill>
                <a:effectLst/>
                <a:uFillTx/>
                <a:latin typeface="Arial"/>
                <a:ea typeface="Calibri"/>
              </a:rPr>
              <a:t>СХЕМА РАЗВЕРТЫВАНИЯ</a:t>
            </a:r>
            <a:endParaRPr b="0" lang="en-US" sz="3000" strike="noStrike" u="none">
              <a:solidFill>
                <a:srgbClr val="ffffff"/>
              </a:solidFill>
              <a:effectLst/>
              <a:uFillTx/>
              <a:latin typeface="Arial"/>
            </a:endParaRPr>
          </a:p>
        </p:txBody>
      </p:sp>
      <p:sp>
        <p:nvSpPr>
          <p:cNvPr id="110" name="Скругленный прямоугольник 1"/>
          <p:cNvSpPr/>
          <p:nvPr/>
        </p:nvSpPr>
        <p:spPr>
          <a:xfrm>
            <a:off x="226800" y="821160"/>
            <a:ext cx="1179108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ru-RU" sz="1870" strike="noStrike" u="none">
              <a:solidFill>
                <a:schemeClr val="lt1"/>
              </a:solidFill>
              <a:effectLst/>
              <a:uFillTx/>
              <a:latin typeface="Arial"/>
              <a:ea typeface="Arial"/>
            </a:endParaRPr>
          </a:p>
        </p:txBody>
      </p:sp>
      <p:sp>
        <p:nvSpPr>
          <p:cNvPr id="111" name="TextBox 2"/>
          <p:cNvSpPr/>
          <p:nvPr/>
        </p:nvSpPr>
        <p:spPr>
          <a:xfrm>
            <a:off x="421920" y="910800"/>
            <a:ext cx="11366280" cy="1051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ru-RU" sz="2500" strike="noStrike" u="none">
                <a:solidFill>
                  <a:srgbClr val="000000"/>
                </a:solidFill>
                <a:effectLst/>
                <a:uFillTx/>
                <a:latin typeface="Arial"/>
                <a:ea typeface="Arial"/>
              </a:rPr>
              <a:t>Характеристики</a:t>
            </a:r>
            <a:endParaRPr b="0" lang="en-US" sz="250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a:lnSpc>
                <a:spcPct val="100000"/>
              </a:lnSpc>
            </a:pPr>
            <a:r>
              <a:rPr b="0" lang="ru-RU" sz="1870" strike="noStrike" u="none">
                <a:solidFill>
                  <a:srgbClr val="000000"/>
                </a:solidFill>
                <a:effectLst/>
                <a:uFillTx/>
                <a:latin typeface="Arial"/>
                <a:ea typeface="Arial"/>
              </a:rPr>
              <a:t>Центральный Банк – </a:t>
            </a:r>
            <a:r>
              <a:rPr b="0" lang="en-US" sz="1870" strike="noStrike" u="none">
                <a:solidFill>
                  <a:srgbClr val="000000"/>
                </a:solidFill>
                <a:effectLst/>
                <a:uFillTx/>
                <a:latin typeface="Arial"/>
                <a:ea typeface="Arial"/>
              </a:rPr>
              <a:t>13–15 node’</a:t>
            </a:r>
            <a:r>
              <a:rPr b="0" lang="ru-RU" sz="1870" strike="noStrike" u="none">
                <a:solidFill>
                  <a:srgbClr val="000000"/>
                </a:solidFill>
                <a:effectLst/>
                <a:uFillTx/>
                <a:latin typeface="Arial"/>
                <a:ea typeface="Arial"/>
              </a:rPr>
              <a:t>ов (8 </a:t>
            </a:r>
            <a:r>
              <a:rPr b="0" lang="en-US" sz="1870" strike="noStrike" u="none">
                <a:solidFill>
                  <a:srgbClr val="000000"/>
                </a:solidFill>
                <a:effectLst/>
                <a:uFillTx/>
                <a:latin typeface="Arial"/>
                <a:ea typeface="Arial"/>
              </a:rPr>
              <a:t>vCPU, 16 GB)</a:t>
            </a:r>
            <a:endParaRPr b="0" lang="en-US" sz="1870" strike="noStrike" u="none">
              <a:solidFill>
                <a:srgbClr val="ffffff"/>
              </a:solidFill>
              <a:effectLst/>
              <a:uFillTx/>
              <a:latin typeface="Arial"/>
            </a:endParaRPr>
          </a:p>
        </p:txBody>
      </p:sp>
      <p:graphicFrame>
        <p:nvGraphicFramePr>
          <p:cNvPr id="112" name="Table 5"/>
          <p:cNvGraphicFramePr/>
          <p:nvPr/>
        </p:nvGraphicFramePr>
        <p:xfrm>
          <a:off x="439200" y="2051640"/>
          <a:ext cx="11366280" cy="4394880"/>
        </p:xfrm>
        <a:graphic>
          <a:graphicData uri="http://schemas.openxmlformats.org/drawingml/2006/table">
            <a:tbl>
              <a:tblPr/>
              <a:tblGrid>
                <a:gridCol w="1894320"/>
                <a:gridCol w="1894320"/>
                <a:gridCol w="1894320"/>
                <a:gridCol w="1894320"/>
                <a:gridCol w="1894320"/>
                <a:gridCol w="1894320"/>
              </a:tblGrid>
              <a:tr h="370800">
                <a:tc>
                  <a:txBody>
                    <a:bodyPr rIns="95040" tIns="95040" bIns="95040" anchor="ctr">
                      <a:noAutofit/>
                    </a:bodyPr>
                    <a:p>
                      <a:pPr>
                        <a:lnSpc>
                          <a:spcPct val="100000"/>
                        </a:lnSpc>
                      </a:pPr>
                      <a:r>
                        <a:rPr b="1" lang="ru-RU" sz="1600" strike="noStrike" u="none">
                          <a:solidFill>
                            <a:schemeClr val="dk1"/>
                          </a:solidFill>
                          <a:effectLst/>
                          <a:uFillTx/>
                          <a:latin typeface="Arial"/>
                          <a:ea typeface="Arial"/>
                        </a:rPr>
                        <a:t>Компонент</a:t>
                      </a:r>
                      <a:endParaRPr b="0" lang="en-US" sz="1600" strike="noStrike" u="none">
                        <a:solidFill>
                          <a:srgbClr val="ffffff"/>
                        </a:solidFill>
                        <a:effectLst/>
                        <a:uFillTx/>
                        <a:latin typeface="Arial"/>
                      </a:endParaRPr>
                    </a:p>
                  </a:txBody>
                  <a:tcPr anchor="ctr" marL="91440" marR="95040">
                    <a:lnL w="12240">
                      <a:noFill/>
                      <a:prstDash val="solid"/>
                    </a:lnL>
                    <a:lnR w="12240">
                      <a:solidFill>
                        <a:srgbClr val="000000"/>
                      </a:solidFill>
                      <a:prstDash val="solid"/>
                    </a:lnR>
                    <a:lnT w="12240">
                      <a:noFill/>
                      <a:prstDash val="solid"/>
                    </a:lnT>
                    <a:lnB w="12240">
                      <a:solidFill>
                        <a:srgbClr val="000000"/>
                      </a:solidFill>
                      <a:prstDash val="solid"/>
                    </a:lnB>
                    <a:noFill/>
                  </a:tcPr>
                </a:tc>
                <a:tc>
                  <a:txBody>
                    <a:bodyPr lIns="95040" rIns="95040" tIns="95040" bIns="95040" anchor="ctr">
                      <a:noAutofit/>
                    </a:bodyPr>
                    <a:p>
                      <a:pPr>
                        <a:lnSpc>
                          <a:spcPct val="100000"/>
                        </a:lnSpc>
                      </a:pPr>
                      <a:r>
                        <a:rPr b="1" lang="ru-RU" sz="1600" strike="noStrike" u="none">
                          <a:solidFill>
                            <a:schemeClr val="dk1"/>
                          </a:solidFill>
                          <a:effectLst/>
                          <a:uFillTx/>
                          <a:latin typeface="Arial"/>
                          <a:ea typeface="Arial"/>
                        </a:rPr>
                        <a:t>Кол-во подов</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noFill/>
                      <a:prstDash val="solid"/>
                    </a:lnT>
                    <a:lnB w="12240">
                      <a:solidFill>
                        <a:srgbClr val="000000"/>
                      </a:solidFill>
                      <a:prstDash val="solid"/>
                    </a:lnB>
                    <a:noFill/>
                  </a:tcPr>
                </a:tc>
                <a:tc>
                  <a:txBody>
                    <a:bodyPr lIns="95040" rIns="95040" tIns="95040" bIns="95040" anchor="ctr">
                      <a:noAutofit/>
                    </a:bodyPr>
                    <a:p>
                      <a:pPr>
                        <a:lnSpc>
                          <a:spcPct val="100000"/>
                        </a:lnSpc>
                      </a:pPr>
                      <a:r>
                        <a:rPr b="1" lang="en-US" sz="1600" strike="noStrike" u="none">
                          <a:solidFill>
                            <a:schemeClr val="dk1"/>
                          </a:solidFill>
                          <a:effectLst/>
                          <a:uFillTx/>
                          <a:latin typeface="Arial"/>
                          <a:ea typeface="Arial"/>
                        </a:rPr>
                        <a:t>CPU </a:t>
                      </a:r>
                      <a:r>
                        <a:rPr b="1" lang="ru-RU" sz="1600" strike="noStrike" u="none">
                          <a:solidFill>
                            <a:schemeClr val="dk1"/>
                          </a:solidFill>
                          <a:effectLst/>
                          <a:uFillTx/>
                          <a:latin typeface="Arial"/>
                          <a:ea typeface="Arial"/>
                        </a:rPr>
                        <a:t>на под (</a:t>
                      </a:r>
                      <a:r>
                        <a:rPr b="1" lang="en-US" sz="1600" strike="noStrike" u="none">
                          <a:solidFill>
                            <a:schemeClr val="dk1"/>
                          </a:solidFill>
                          <a:effectLst/>
                          <a:uFillTx/>
                          <a:latin typeface="Arial"/>
                          <a:ea typeface="Arial"/>
                        </a:rPr>
                        <a:t>vCPU)</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noFill/>
                      <a:prstDash val="solid"/>
                    </a:lnT>
                    <a:lnB w="12240">
                      <a:solidFill>
                        <a:srgbClr val="000000"/>
                      </a:solidFill>
                      <a:prstDash val="solid"/>
                    </a:lnB>
                    <a:noFill/>
                  </a:tcPr>
                </a:tc>
                <a:tc>
                  <a:txBody>
                    <a:bodyPr lIns="95040" rIns="95040" tIns="95040" bIns="95040" anchor="ctr">
                      <a:noAutofit/>
                    </a:bodyPr>
                    <a:p>
                      <a:pPr>
                        <a:lnSpc>
                          <a:spcPct val="100000"/>
                        </a:lnSpc>
                      </a:pPr>
                      <a:r>
                        <a:rPr b="1" lang="en-US" sz="1600" strike="noStrike" u="none">
                          <a:solidFill>
                            <a:schemeClr val="dk1"/>
                          </a:solidFill>
                          <a:effectLst/>
                          <a:uFillTx/>
                          <a:latin typeface="Arial"/>
                          <a:ea typeface="Arial"/>
                        </a:rPr>
                        <a:t>RAM </a:t>
                      </a:r>
                      <a:r>
                        <a:rPr b="1" lang="ru-RU" sz="1600" strike="noStrike" u="none">
                          <a:solidFill>
                            <a:schemeClr val="dk1"/>
                          </a:solidFill>
                          <a:effectLst/>
                          <a:uFillTx/>
                          <a:latin typeface="Arial"/>
                          <a:ea typeface="Arial"/>
                        </a:rPr>
                        <a:t>на под (</a:t>
                      </a:r>
                      <a:r>
                        <a:rPr b="1" lang="en-US" sz="1600" strike="noStrike" u="none">
                          <a:solidFill>
                            <a:schemeClr val="dk1"/>
                          </a:solidFill>
                          <a:effectLst/>
                          <a:uFillTx/>
                          <a:latin typeface="Arial"/>
                          <a:ea typeface="Arial"/>
                        </a:rPr>
                        <a:t>GB)</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noFill/>
                      <a:prstDash val="solid"/>
                    </a:lnT>
                    <a:lnB w="12240">
                      <a:solidFill>
                        <a:srgbClr val="000000"/>
                      </a:solidFill>
                      <a:prstDash val="solid"/>
                    </a:lnB>
                    <a:noFill/>
                  </a:tcPr>
                </a:tc>
                <a:tc>
                  <a:txBody>
                    <a:bodyPr lIns="95040" rIns="95040" tIns="95040" bIns="95040" anchor="ctr">
                      <a:noAutofit/>
                    </a:bodyPr>
                    <a:p>
                      <a:pPr>
                        <a:lnSpc>
                          <a:spcPct val="100000"/>
                        </a:lnSpc>
                      </a:pPr>
                      <a:r>
                        <a:rPr b="1" lang="ru-RU" sz="1600" strike="noStrike" u="none">
                          <a:solidFill>
                            <a:schemeClr val="dk1"/>
                          </a:solidFill>
                          <a:effectLst/>
                          <a:uFillTx/>
                          <a:latin typeface="Arial"/>
                          <a:ea typeface="Arial"/>
                        </a:rPr>
                        <a:t>Общий </a:t>
                      </a:r>
                      <a:r>
                        <a:rPr b="1" lang="en-US" sz="1600" strike="noStrike" u="none">
                          <a:solidFill>
                            <a:schemeClr val="dk1"/>
                          </a:solidFill>
                          <a:effectLst/>
                          <a:uFillTx/>
                          <a:latin typeface="Arial"/>
                          <a:ea typeface="Arial"/>
                        </a:rPr>
                        <a:t>CPU</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noFill/>
                      <a:prstDash val="solid"/>
                    </a:lnT>
                    <a:lnB w="12240">
                      <a:solidFill>
                        <a:srgbClr val="000000"/>
                      </a:solidFill>
                      <a:prstDash val="solid"/>
                    </a:lnB>
                    <a:noFill/>
                  </a:tcPr>
                </a:tc>
                <a:tc>
                  <a:txBody>
                    <a:bodyPr lIns="95040" rIns="95040" tIns="95040" bIns="95040" anchor="ctr">
                      <a:noAutofit/>
                    </a:bodyPr>
                    <a:p>
                      <a:pPr>
                        <a:lnSpc>
                          <a:spcPct val="100000"/>
                        </a:lnSpc>
                      </a:pPr>
                      <a:r>
                        <a:rPr b="1" lang="ru-RU" sz="1600" strike="noStrike" u="none">
                          <a:solidFill>
                            <a:schemeClr val="dk1"/>
                          </a:solidFill>
                          <a:effectLst/>
                          <a:uFillTx/>
                          <a:latin typeface="Arial"/>
                          <a:ea typeface="Arial"/>
                        </a:rPr>
                        <a:t>Общая </a:t>
                      </a:r>
                      <a:r>
                        <a:rPr b="1" lang="en-US" sz="1600" strike="noStrike" u="none">
                          <a:solidFill>
                            <a:schemeClr val="dk1"/>
                          </a:solidFill>
                          <a:effectLst/>
                          <a:uFillTx/>
                          <a:latin typeface="Arial"/>
                          <a:ea typeface="Arial"/>
                        </a:rPr>
                        <a:t>RAM (GB)</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noFill/>
                      <a:prstDash val="solid"/>
                    </a:lnR>
                    <a:lnT w="12240">
                      <a:noFill/>
                      <a:prstDash val="solid"/>
                    </a:lnT>
                    <a:lnB w="12240">
                      <a:solidFill>
                        <a:srgbClr val="000000"/>
                      </a:solidFill>
                      <a:prstDash val="solid"/>
                    </a:lnB>
                    <a:noFill/>
                  </a:tcPr>
                </a:tc>
              </a:tr>
              <a:tr h="370800">
                <a:tc>
                  <a:txBody>
                    <a:bodyPr rIns="95040" tIns="95040" bIns="95040" anchor="ctr">
                      <a:noAutofit/>
                    </a:bodyPr>
                    <a:p>
                      <a:pPr>
                        <a:lnSpc>
                          <a:spcPct val="100000"/>
                        </a:lnSpc>
                      </a:pPr>
                      <a:r>
                        <a:rPr b="0" lang="ru-RU" sz="1600" strike="noStrike" u="none">
                          <a:solidFill>
                            <a:schemeClr val="dk1"/>
                          </a:solidFill>
                          <a:effectLst/>
                          <a:uFillTx/>
                          <a:latin typeface="Arial"/>
                          <a:ea typeface="Arial"/>
                        </a:rPr>
                        <a:t>5 микросервисов</a:t>
                      </a:r>
                      <a:endParaRPr b="0" lang="en-US" sz="1600" strike="noStrike" u="none">
                        <a:solidFill>
                          <a:srgbClr val="ffffff"/>
                        </a:solidFill>
                        <a:effectLst/>
                        <a:uFillTx/>
                        <a:latin typeface="Arial"/>
                      </a:endParaRPr>
                    </a:p>
                  </a:txBody>
                  <a:tcPr anchor="ctr" marL="91440" marR="95040">
                    <a:lnL w="12240">
                      <a:no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55</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0.7</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1</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38.5</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55</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noFill/>
                      <a:prstDash val="solid"/>
                    </a:lnR>
                    <a:lnT w="12240">
                      <a:solidFill>
                        <a:srgbClr val="000000"/>
                      </a:solidFill>
                      <a:prstDash val="solid"/>
                    </a:lnT>
                    <a:lnB w="12240">
                      <a:solidFill>
                        <a:srgbClr val="000000"/>
                      </a:solidFill>
                      <a:prstDash val="solid"/>
                    </a:lnB>
                    <a:noFill/>
                  </a:tcPr>
                </a:tc>
              </a:tr>
              <a:tr h="370800">
                <a:tc>
                  <a:txBody>
                    <a:bodyPr rIns="95040" tIns="95040" bIns="95040" anchor="ctr">
                      <a:noAutofit/>
                    </a:bodyPr>
                    <a:p>
                      <a:pPr>
                        <a:lnSpc>
                          <a:spcPct val="100000"/>
                        </a:lnSpc>
                      </a:pPr>
                      <a:r>
                        <a:rPr b="0" lang="en-US" sz="1600" strike="noStrike" u="none">
                          <a:solidFill>
                            <a:schemeClr val="dk1"/>
                          </a:solidFill>
                          <a:effectLst/>
                          <a:uFillTx/>
                          <a:latin typeface="Arial"/>
                          <a:ea typeface="Arial"/>
                        </a:rPr>
                        <a:t>PostgreSQL</a:t>
                      </a:r>
                      <a:endParaRPr b="0" lang="en-US" sz="1600" strike="noStrike" u="none">
                        <a:solidFill>
                          <a:srgbClr val="ffffff"/>
                        </a:solidFill>
                        <a:effectLst/>
                        <a:uFillTx/>
                        <a:latin typeface="Arial"/>
                      </a:endParaRPr>
                    </a:p>
                  </a:txBody>
                  <a:tcPr anchor="ctr" marL="91440" marR="95040">
                    <a:lnL w="12240">
                      <a:no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3</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4</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8</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12</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24</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noFill/>
                      <a:prstDash val="solid"/>
                    </a:lnR>
                    <a:lnT w="12240">
                      <a:solidFill>
                        <a:srgbClr val="000000"/>
                      </a:solidFill>
                      <a:prstDash val="solid"/>
                    </a:lnT>
                    <a:lnB w="12240">
                      <a:solidFill>
                        <a:srgbClr val="000000"/>
                      </a:solidFill>
                      <a:prstDash val="solid"/>
                    </a:lnB>
                    <a:noFill/>
                  </a:tcPr>
                </a:tc>
              </a:tr>
              <a:tr h="370800">
                <a:tc>
                  <a:txBody>
                    <a:bodyPr rIns="95040" tIns="95040" bIns="95040" anchor="ctr">
                      <a:noAutofit/>
                    </a:bodyPr>
                    <a:p>
                      <a:pPr>
                        <a:lnSpc>
                          <a:spcPct val="100000"/>
                        </a:lnSpc>
                      </a:pPr>
                      <a:r>
                        <a:rPr b="0" lang="en-US" sz="1600" strike="noStrike" u="none">
                          <a:solidFill>
                            <a:schemeClr val="dk1"/>
                          </a:solidFill>
                          <a:effectLst/>
                          <a:uFillTx/>
                          <a:latin typeface="Arial"/>
                          <a:ea typeface="Arial"/>
                        </a:rPr>
                        <a:t>Kafka</a:t>
                      </a:r>
                      <a:endParaRPr b="0" lang="en-US" sz="1600" strike="noStrike" u="none">
                        <a:solidFill>
                          <a:srgbClr val="ffffff"/>
                        </a:solidFill>
                        <a:effectLst/>
                        <a:uFillTx/>
                        <a:latin typeface="Arial"/>
                      </a:endParaRPr>
                    </a:p>
                  </a:txBody>
                  <a:tcPr anchor="ctr" marL="91440" marR="95040">
                    <a:lnL w="12240">
                      <a:no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5</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2</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4</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10</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20</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noFill/>
                      <a:prstDash val="solid"/>
                    </a:lnR>
                    <a:lnT w="12240">
                      <a:solidFill>
                        <a:srgbClr val="000000"/>
                      </a:solidFill>
                      <a:prstDash val="solid"/>
                    </a:lnT>
                    <a:lnB w="12240">
                      <a:solidFill>
                        <a:srgbClr val="000000"/>
                      </a:solidFill>
                      <a:prstDash val="solid"/>
                    </a:lnB>
                    <a:noFill/>
                  </a:tcPr>
                </a:tc>
              </a:tr>
              <a:tr h="370800">
                <a:tc>
                  <a:txBody>
                    <a:bodyPr rIns="95040" tIns="95040" bIns="95040" anchor="ctr">
                      <a:noAutofit/>
                    </a:bodyPr>
                    <a:p>
                      <a:pPr>
                        <a:lnSpc>
                          <a:spcPct val="100000"/>
                        </a:lnSpc>
                      </a:pPr>
                      <a:r>
                        <a:rPr b="0" lang="en-US" sz="1600" strike="noStrike" u="none">
                          <a:solidFill>
                            <a:schemeClr val="dk1"/>
                          </a:solidFill>
                          <a:effectLst/>
                          <a:uFillTx/>
                          <a:latin typeface="Arial"/>
                          <a:ea typeface="Arial"/>
                        </a:rPr>
                        <a:t>Notification Service</a:t>
                      </a:r>
                      <a:endParaRPr b="0" lang="en-US" sz="1600" strike="noStrike" u="none">
                        <a:solidFill>
                          <a:srgbClr val="ffffff"/>
                        </a:solidFill>
                        <a:effectLst/>
                        <a:uFillTx/>
                        <a:latin typeface="Arial"/>
                      </a:endParaRPr>
                    </a:p>
                  </a:txBody>
                  <a:tcPr anchor="ctr" marL="91440" marR="95040">
                    <a:lnL w="12240">
                      <a:no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6</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0.7</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1</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4.2</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6</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noFill/>
                      <a:prstDash val="solid"/>
                    </a:lnR>
                    <a:lnT w="12240">
                      <a:solidFill>
                        <a:srgbClr val="000000"/>
                      </a:solidFill>
                      <a:prstDash val="solid"/>
                    </a:lnT>
                    <a:lnB w="12240">
                      <a:solidFill>
                        <a:srgbClr val="000000"/>
                      </a:solidFill>
                      <a:prstDash val="solid"/>
                    </a:lnB>
                    <a:noFill/>
                  </a:tcPr>
                </a:tc>
              </a:tr>
              <a:tr h="370800">
                <a:tc>
                  <a:txBody>
                    <a:bodyPr rIns="95040" tIns="95040" bIns="95040" anchor="ctr">
                      <a:noAutofit/>
                    </a:bodyPr>
                    <a:p>
                      <a:pPr>
                        <a:lnSpc>
                          <a:spcPct val="100000"/>
                        </a:lnSpc>
                      </a:pPr>
                      <a:r>
                        <a:rPr b="0" lang="en-US" sz="1600" strike="noStrike" u="none">
                          <a:solidFill>
                            <a:schemeClr val="dk1"/>
                          </a:solidFill>
                          <a:effectLst/>
                          <a:uFillTx/>
                          <a:latin typeface="Arial"/>
                          <a:ea typeface="Arial"/>
                        </a:rPr>
                        <a:t>Redis</a:t>
                      </a:r>
                      <a:endParaRPr b="0" lang="en-US" sz="1600" strike="noStrike" u="none">
                        <a:solidFill>
                          <a:srgbClr val="ffffff"/>
                        </a:solidFill>
                        <a:effectLst/>
                        <a:uFillTx/>
                        <a:latin typeface="Arial"/>
                      </a:endParaRPr>
                    </a:p>
                  </a:txBody>
                  <a:tcPr anchor="ctr" marL="91440" marR="95040">
                    <a:lnL w="12240">
                      <a:no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3</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2</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4</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6</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12</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noFill/>
                      <a:prstDash val="solid"/>
                    </a:lnR>
                    <a:lnT w="12240">
                      <a:solidFill>
                        <a:srgbClr val="000000"/>
                      </a:solidFill>
                      <a:prstDash val="solid"/>
                    </a:lnT>
                    <a:lnB w="12240">
                      <a:solidFill>
                        <a:srgbClr val="000000"/>
                      </a:solidFill>
                      <a:prstDash val="solid"/>
                    </a:lnB>
                    <a:noFill/>
                  </a:tcPr>
                </a:tc>
              </a:tr>
              <a:tr h="370800">
                <a:tc>
                  <a:txBody>
                    <a:bodyPr rIns="95040" tIns="95040" bIns="95040" anchor="ctr">
                      <a:noAutofit/>
                    </a:bodyPr>
                    <a:p>
                      <a:pPr>
                        <a:lnSpc>
                          <a:spcPct val="100000"/>
                        </a:lnSpc>
                      </a:pPr>
                      <a:r>
                        <a:rPr b="0" lang="en-US" sz="1600" strike="noStrike" u="none">
                          <a:solidFill>
                            <a:schemeClr val="dk1"/>
                          </a:solidFill>
                          <a:effectLst/>
                          <a:uFillTx/>
                          <a:latin typeface="Arial"/>
                          <a:ea typeface="Arial"/>
                        </a:rPr>
                        <a:t>Keycloak</a:t>
                      </a:r>
                      <a:endParaRPr b="0" lang="en-US" sz="1600" strike="noStrike" u="none">
                        <a:solidFill>
                          <a:srgbClr val="ffffff"/>
                        </a:solidFill>
                        <a:effectLst/>
                        <a:uFillTx/>
                        <a:latin typeface="Arial"/>
                      </a:endParaRPr>
                    </a:p>
                  </a:txBody>
                  <a:tcPr anchor="ctr" marL="91440" marR="95040">
                    <a:lnL w="12240">
                      <a:no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3</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0.5</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1</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1.5</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3</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noFill/>
                      <a:prstDash val="solid"/>
                    </a:lnR>
                    <a:lnT w="12240">
                      <a:solidFill>
                        <a:srgbClr val="000000"/>
                      </a:solidFill>
                      <a:prstDash val="solid"/>
                    </a:lnT>
                    <a:lnB w="12240">
                      <a:solidFill>
                        <a:srgbClr val="000000"/>
                      </a:solidFill>
                      <a:prstDash val="solid"/>
                    </a:lnB>
                    <a:noFill/>
                  </a:tcPr>
                </a:tc>
              </a:tr>
              <a:tr h="370800">
                <a:tc>
                  <a:txBody>
                    <a:bodyPr rIns="95040" tIns="95040" bIns="95040" anchor="ctr">
                      <a:noAutofit/>
                    </a:bodyPr>
                    <a:p>
                      <a:pPr>
                        <a:lnSpc>
                          <a:spcPct val="100000"/>
                        </a:lnSpc>
                      </a:pPr>
                      <a:r>
                        <a:rPr b="0" lang="en-US" sz="1600" strike="noStrike" u="none">
                          <a:solidFill>
                            <a:schemeClr val="dk1"/>
                          </a:solidFill>
                          <a:effectLst/>
                          <a:uFillTx/>
                          <a:latin typeface="Arial"/>
                          <a:ea typeface="Arial"/>
                        </a:rPr>
                        <a:t>Saga Orchestrator</a:t>
                      </a:r>
                      <a:endParaRPr b="0" lang="en-US" sz="1600" strike="noStrike" u="none">
                        <a:solidFill>
                          <a:srgbClr val="ffffff"/>
                        </a:solidFill>
                        <a:effectLst/>
                        <a:uFillTx/>
                        <a:latin typeface="Arial"/>
                      </a:endParaRPr>
                    </a:p>
                  </a:txBody>
                  <a:tcPr anchor="ctr" marL="91440" marR="95040">
                    <a:lnL w="12240">
                      <a:no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3</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1</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2</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3</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6</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noFill/>
                      <a:prstDash val="solid"/>
                    </a:lnR>
                    <a:lnT w="12240">
                      <a:solidFill>
                        <a:srgbClr val="000000"/>
                      </a:solidFill>
                      <a:prstDash val="solid"/>
                    </a:lnT>
                    <a:lnB w="12240">
                      <a:solidFill>
                        <a:srgbClr val="000000"/>
                      </a:solidFill>
                      <a:prstDash val="solid"/>
                    </a:lnB>
                    <a:noFill/>
                  </a:tcPr>
                </a:tc>
              </a:tr>
              <a:tr h="370800">
                <a:tc>
                  <a:txBody>
                    <a:bodyPr rIns="95040" tIns="95040" bIns="95040" anchor="ctr">
                      <a:noAutofit/>
                    </a:bodyPr>
                    <a:p>
                      <a:pPr>
                        <a:lnSpc>
                          <a:spcPct val="100000"/>
                        </a:lnSpc>
                      </a:pPr>
                      <a:r>
                        <a:rPr b="1" lang="ru-RU" sz="1600" strike="noStrike" u="none">
                          <a:solidFill>
                            <a:schemeClr val="dk1"/>
                          </a:solidFill>
                          <a:effectLst/>
                          <a:uFillTx/>
                          <a:latin typeface="Arial"/>
                          <a:ea typeface="Arial"/>
                        </a:rPr>
                        <a:t>Итого</a:t>
                      </a:r>
                      <a:endParaRPr b="0" lang="en-US" sz="1600" strike="noStrike" u="none">
                        <a:solidFill>
                          <a:srgbClr val="ffffff"/>
                        </a:solidFill>
                        <a:effectLst/>
                        <a:uFillTx/>
                        <a:latin typeface="Arial"/>
                      </a:endParaRPr>
                    </a:p>
                  </a:txBody>
                  <a:tcPr anchor="ctr" marL="91440" marR="95040">
                    <a:lnL w="12240">
                      <a:noFill/>
                      <a:prstDash val="solid"/>
                    </a:lnL>
                    <a:lnR w="12240">
                      <a:solidFill>
                        <a:srgbClr val="000000"/>
                      </a:solidFill>
                      <a:prstDash val="solid"/>
                    </a:lnR>
                    <a:lnT w="12240">
                      <a:solidFill>
                        <a:srgbClr val="000000"/>
                      </a:solidFill>
                      <a:prstDash val="solid"/>
                    </a:lnT>
                    <a:lnB w="12240">
                      <a:noFill/>
                      <a:prstDash val="solid"/>
                    </a:lnB>
                    <a:noFill/>
                  </a:tcPr>
                </a:tc>
                <a:tc>
                  <a:txBody>
                    <a:bodyPr lIns="95040" rIns="95040" tIns="95040" bIns="95040" anchor="ctr">
                      <a:noAutofit/>
                    </a:bodyPr>
                    <a:p>
                      <a:pPr>
                        <a:lnSpc>
                          <a:spcPct val="100000"/>
                        </a:lnSpc>
                      </a:pPr>
                      <a:r>
                        <a:rPr b="1" lang="en-US" sz="1600" strike="noStrike" u="none">
                          <a:solidFill>
                            <a:schemeClr val="dk1"/>
                          </a:solidFill>
                          <a:effectLst/>
                          <a:uFillTx/>
                          <a:latin typeface="Arial"/>
                          <a:ea typeface="Arial"/>
                        </a:rPr>
                        <a:t>78</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noFill/>
                      <a:prstDash val="solid"/>
                    </a:lnB>
                    <a:noFill/>
                  </a:tcPr>
                </a:tc>
                <a:tc>
                  <a:txBody>
                    <a:bodyPr lIns="95040" rIns="95040" tIns="95040" bIns="95040" anchor="ctr">
                      <a:noAutofit/>
                    </a:bodyPr>
                    <a:p>
                      <a:pPr>
                        <a:lnSpc>
                          <a:spcPct val="100000"/>
                        </a:lnSpc>
                      </a:pPr>
                      <a:endParaRPr b="0" lang="en-US" sz="1600" strike="noStrike" u="none">
                        <a:solidFill>
                          <a:schemeClr val="dk1"/>
                        </a:solidFill>
                        <a:effectLst/>
                        <a:uFillTx/>
                        <a:latin typeface="Arial"/>
                        <a:ea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noFill/>
                      <a:prstDash val="solid"/>
                    </a:lnB>
                    <a:noFill/>
                  </a:tcPr>
                </a:tc>
                <a:tc>
                  <a:txBody>
                    <a:bodyPr lIns="95040" rIns="95040" tIns="95040" bIns="95040" anchor="ctr">
                      <a:noAutofit/>
                    </a:bodyPr>
                    <a:p>
                      <a:pPr>
                        <a:lnSpc>
                          <a:spcPct val="100000"/>
                        </a:lnSpc>
                      </a:pPr>
                      <a:endParaRPr b="0" lang="en-US" sz="1600" strike="noStrike" u="none">
                        <a:solidFill>
                          <a:schemeClr val="dk1"/>
                        </a:solidFill>
                        <a:effectLst/>
                        <a:uFillTx/>
                        <a:latin typeface="Arial"/>
                        <a:ea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noFill/>
                      <a:prstDash val="solid"/>
                    </a:lnB>
                    <a:noFill/>
                  </a:tcPr>
                </a:tc>
                <a:tc>
                  <a:txBody>
                    <a:bodyPr lIns="95040" rIns="95040" tIns="95040" bIns="95040" anchor="ctr">
                      <a:noAutofit/>
                    </a:bodyPr>
                    <a:p>
                      <a:pPr>
                        <a:lnSpc>
                          <a:spcPct val="100000"/>
                        </a:lnSpc>
                      </a:pPr>
                      <a:r>
                        <a:rPr b="1" lang="en-US" sz="1600" strike="noStrike" u="none">
                          <a:solidFill>
                            <a:schemeClr val="dk1"/>
                          </a:solidFill>
                          <a:effectLst/>
                          <a:uFillTx/>
                          <a:latin typeface="Arial"/>
                          <a:ea typeface="Arial"/>
                        </a:rPr>
                        <a:t>~75.2</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noFill/>
                      <a:prstDash val="solid"/>
                    </a:lnB>
                    <a:noFill/>
                  </a:tcPr>
                </a:tc>
                <a:tc>
                  <a:txBody>
                    <a:bodyPr lIns="95040" rIns="95040" tIns="95040" bIns="95040" anchor="ctr">
                      <a:noAutofit/>
                    </a:bodyPr>
                    <a:p>
                      <a:pPr>
                        <a:lnSpc>
                          <a:spcPct val="100000"/>
                        </a:lnSpc>
                      </a:pPr>
                      <a:r>
                        <a:rPr b="1" lang="en-US" sz="1600" strike="noStrike" u="none">
                          <a:solidFill>
                            <a:schemeClr val="dk1"/>
                          </a:solidFill>
                          <a:effectLst/>
                          <a:uFillTx/>
                          <a:latin typeface="Arial"/>
                          <a:ea typeface="Arial"/>
                        </a:rPr>
                        <a:t>~126</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noFill/>
                      <a:prstDash val="solid"/>
                    </a:lnR>
                    <a:lnT w="12240">
                      <a:solidFill>
                        <a:srgbClr val="000000"/>
                      </a:solidFill>
                      <a:prstDash val="solid"/>
                    </a:lnT>
                    <a:lnB w="12240">
                      <a:no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Google Shape;92;p6" descr=""/>
          <p:cNvPicPr/>
          <p:nvPr/>
        </p:nvPicPr>
        <p:blipFill>
          <a:blip r:embed="rId1"/>
          <a:stretch/>
        </p:blipFill>
        <p:spPr>
          <a:xfrm>
            <a:off x="0" y="0"/>
            <a:ext cx="12191760" cy="6857640"/>
          </a:xfrm>
          <a:prstGeom prst="rect">
            <a:avLst/>
          </a:prstGeom>
          <a:noFill/>
          <a:ln w="0">
            <a:noFill/>
          </a:ln>
        </p:spPr>
      </p:pic>
      <p:sp>
        <p:nvSpPr>
          <p:cNvPr id="114" name="Google Shape;100;p6"/>
          <p:cNvSpPr/>
          <p:nvPr/>
        </p:nvSpPr>
        <p:spPr>
          <a:xfrm>
            <a:off x="421920" y="264960"/>
            <a:ext cx="680652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ru-RU" sz="3000" strike="noStrike" u="none">
                <a:solidFill>
                  <a:srgbClr val="46abf8"/>
                </a:solidFill>
                <a:effectLst/>
                <a:uFillTx/>
                <a:latin typeface="Arial"/>
                <a:ea typeface="Calibri"/>
              </a:rPr>
              <a:t>СХЕМА РАЗВЕРТЫВАНИЯ</a:t>
            </a:r>
            <a:endParaRPr b="0" lang="en-US" sz="3000" strike="noStrike" u="none">
              <a:solidFill>
                <a:srgbClr val="ffffff"/>
              </a:solidFill>
              <a:effectLst/>
              <a:uFillTx/>
              <a:latin typeface="Arial"/>
            </a:endParaRPr>
          </a:p>
        </p:txBody>
      </p:sp>
      <p:sp>
        <p:nvSpPr>
          <p:cNvPr id="115" name="Скругленный прямоугольник 1"/>
          <p:cNvSpPr/>
          <p:nvPr/>
        </p:nvSpPr>
        <p:spPr>
          <a:xfrm>
            <a:off x="226800" y="821160"/>
            <a:ext cx="1179108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ru-RU" sz="1870" strike="noStrike" u="none">
              <a:solidFill>
                <a:schemeClr val="lt1"/>
              </a:solidFill>
              <a:effectLst/>
              <a:uFillTx/>
              <a:latin typeface="Arial"/>
              <a:ea typeface="Arial"/>
            </a:endParaRPr>
          </a:p>
        </p:txBody>
      </p:sp>
      <p:sp>
        <p:nvSpPr>
          <p:cNvPr id="116" name="TextBox 2"/>
          <p:cNvSpPr/>
          <p:nvPr/>
        </p:nvSpPr>
        <p:spPr>
          <a:xfrm>
            <a:off x="421920" y="910800"/>
            <a:ext cx="11366280" cy="1051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ru-RU" sz="2500" strike="noStrike" u="none">
                <a:solidFill>
                  <a:srgbClr val="000000"/>
                </a:solidFill>
                <a:effectLst/>
                <a:uFillTx/>
                <a:latin typeface="Arial"/>
                <a:ea typeface="Arial"/>
              </a:rPr>
              <a:t>Характеристики</a:t>
            </a:r>
            <a:endParaRPr b="0" lang="en-US" sz="250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a:lnSpc>
                <a:spcPct val="100000"/>
              </a:lnSpc>
            </a:pPr>
            <a:r>
              <a:rPr b="0" lang="ru-RU" sz="1870" strike="noStrike" u="none">
                <a:solidFill>
                  <a:srgbClr val="000000"/>
                </a:solidFill>
                <a:effectLst/>
                <a:uFillTx/>
                <a:latin typeface="Arial"/>
                <a:ea typeface="Arial"/>
              </a:rPr>
              <a:t>Посредники – </a:t>
            </a:r>
            <a:r>
              <a:rPr b="0" lang="en-US" sz="1870" strike="noStrike" u="none">
                <a:solidFill>
                  <a:srgbClr val="000000"/>
                </a:solidFill>
                <a:effectLst/>
                <a:uFillTx/>
                <a:latin typeface="Arial"/>
                <a:ea typeface="Arial"/>
              </a:rPr>
              <a:t>5–6 node’</a:t>
            </a:r>
            <a:r>
              <a:rPr b="0" lang="ru-RU" sz="1870" strike="noStrike" u="none">
                <a:solidFill>
                  <a:srgbClr val="000000"/>
                </a:solidFill>
                <a:effectLst/>
                <a:uFillTx/>
                <a:latin typeface="Arial"/>
                <a:ea typeface="Arial"/>
              </a:rPr>
              <a:t>ов (8 </a:t>
            </a:r>
            <a:r>
              <a:rPr b="0" lang="en-US" sz="1870" strike="noStrike" u="none">
                <a:solidFill>
                  <a:srgbClr val="000000"/>
                </a:solidFill>
                <a:effectLst/>
                <a:uFillTx/>
                <a:latin typeface="Arial"/>
                <a:ea typeface="Arial"/>
              </a:rPr>
              <a:t>vCPU, 16 GB)</a:t>
            </a:r>
            <a:endParaRPr b="0" lang="en-US" sz="1870" strike="noStrike" u="none">
              <a:solidFill>
                <a:srgbClr val="ffffff"/>
              </a:solidFill>
              <a:effectLst/>
              <a:uFillTx/>
              <a:latin typeface="Arial"/>
            </a:endParaRPr>
          </a:p>
        </p:txBody>
      </p:sp>
      <p:graphicFrame>
        <p:nvGraphicFramePr>
          <p:cNvPr id="117" name="Table 5"/>
          <p:cNvGraphicFramePr/>
          <p:nvPr/>
        </p:nvGraphicFramePr>
        <p:xfrm>
          <a:off x="421920" y="2051640"/>
          <a:ext cx="11366280" cy="3960720"/>
        </p:xfrm>
        <a:graphic>
          <a:graphicData uri="http://schemas.openxmlformats.org/drawingml/2006/table">
            <a:tbl>
              <a:tblPr/>
              <a:tblGrid>
                <a:gridCol w="1894320"/>
                <a:gridCol w="1894320"/>
                <a:gridCol w="1894320"/>
                <a:gridCol w="1894320"/>
                <a:gridCol w="1894320"/>
                <a:gridCol w="1894320"/>
              </a:tblGrid>
              <a:tr h="370800">
                <a:tc>
                  <a:txBody>
                    <a:bodyPr rIns="95040" tIns="95040" bIns="95040" anchor="ctr">
                      <a:noAutofit/>
                    </a:bodyPr>
                    <a:p>
                      <a:pPr>
                        <a:lnSpc>
                          <a:spcPct val="100000"/>
                        </a:lnSpc>
                      </a:pPr>
                      <a:r>
                        <a:rPr b="1" lang="ru-RU" sz="1600" strike="noStrike" u="none">
                          <a:solidFill>
                            <a:schemeClr val="dk1"/>
                          </a:solidFill>
                          <a:effectLst/>
                          <a:uFillTx/>
                          <a:latin typeface="Arial"/>
                          <a:ea typeface="Arial"/>
                        </a:rPr>
                        <a:t>Компонент</a:t>
                      </a:r>
                      <a:endParaRPr b="0" lang="en-US" sz="1600" strike="noStrike" u="none">
                        <a:solidFill>
                          <a:srgbClr val="ffffff"/>
                        </a:solidFill>
                        <a:effectLst/>
                        <a:uFillTx/>
                        <a:latin typeface="Arial"/>
                      </a:endParaRPr>
                    </a:p>
                  </a:txBody>
                  <a:tcPr anchor="ctr" marL="91440" marR="95040">
                    <a:lnL w="12240">
                      <a:noFill/>
                      <a:prstDash val="solid"/>
                    </a:lnL>
                    <a:lnR w="12240">
                      <a:solidFill>
                        <a:srgbClr val="000000"/>
                      </a:solidFill>
                      <a:prstDash val="solid"/>
                    </a:lnR>
                    <a:lnT w="12240">
                      <a:noFill/>
                      <a:prstDash val="solid"/>
                    </a:lnT>
                    <a:lnB w="12240">
                      <a:solidFill>
                        <a:srgbClr val="000000"/>
                      </a:solidFill>
                      <a:prstDash val="solid"/>
                    </a:lnB>
                    <a:noFill/>
                  </a:tcPr>
                </a:tc>
                <a:tc>
                  <a:txBody>
                    <a:bodyPr lIns="95040" rIns="95040" tIns="95040" bIns="95040" anchor="ctr">
                      <a:noAutofit/>
                    </a:bodyPr>
                    <a:p>
                      <a:pPr>
                        <a:lnSpc>
                          <a:spcPct val="100000"/>
                        </a:lnSpc>
                      </a:pPr>
                      <a:r>
                        <a:rPr b="1" lang="ru-RU" sz="1600" strike="noStrike" u="none">
                          <a:solidFill>
                            <a:schemeClr val="dk1"/>
                          </a:solidFill>
                          <a:effectLst/>
                          <a:uFillTx/>
                          <a:latin typeface="Arial"/>
                          <a:ea typeface="Arial"/>
                        </a:rPr>
                        <a:t>Кол-во подов</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noFill/>
                      <a:prstDash val="solid"/>
                    </a:lnT>
                    <a:lnB w="12240">
                      <a:solidFill>
                        <a:srgbClr val="000000"/>
                      </a:solidFill>
                      <a:prstDash val="solid"/>
                    </a:lnB>
                    <a:noFill/>
                  </a:tcPr>
                </a:tc>
                <a:tc>
                  <a:txBody>
                    <a:bodyPr lIns="95040" rIns="95040" tIns="95040" bIns="95040" anchor="ctr">
                      <a:noAutofit/>
                    </a:bodyPr>
                    <a:p>
                      <a:pPr>
                        <a:lnSpc>
                          <a:spcPct val="100000"/>
                        </a:lnSpc>
                      </a:pPr>
                      <a:r>
                        <a:rPr b="1" lang="en-US" sz="1600" strike="noStrike" u="none">
                          <a:solidFill>
                            <a:schemeClr val="dk1"/>
                          </a:solidFill>
                          <a:effectLst/>
                          <a:uFillTx/>
                          <a:latin typeface="Arial"/>
                          <a:ea typeface="Arial"/>
                        </a:rPr>
                        <a:t>CPU </a:t>
                      </a:r>
                      <a:r>
                        <a:rPr b="1" lang="ru-RU" sz="1600" strike="noStrike" u="none">
                          <a:solidFill>
                            <a:schemeClr val="dk1"/>
                          </a:solidFill>
                          <a:effectLst/>
                          <a:uFillTx/>
                          <a:latin typeface="Arial"/>
                          <a:ea typeface="Arial"/>
                        </a:rPr>
                        <a:t>на под (</a:t>
                      </a:r>
                      <a:r>
                        <a:rPr b="1" lang="en-US" sz="1600" strike="noStrike" u="none">
                          <a:solidFill>
                            <a:schemeClr val="dk1"/>
                          </a:solidFill>
                          <a:effectLst/>
                          <a:uFillTx/>
                          <a:latin typeface="Arial"/>
                          <a:ea typeface="Arial"/>
                        </a:rPr>
                        <a:t>vCPU)</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noFill/>
                      <a:prstDash val="solid"/>
                    </a:lnT>
                    <a:lnB w="12240">
                      <a:solidFill>
                        <a:srgbClr val="000000"/>
                      </a:solidFill>
                      <a:prstDash val="solid"/>
                    </a:lnB>
                    <a:noFill/>
                  </a:tcPr>
                </a:tc>
                <a:tc>
                  <a:txBody>
                    <a:bodyPr lIns="95040" rIns="95040" tIns="95040" bIns="95040" anchor="ctr">
                      <a:noAutofit/>
                    </a:bodyPr>
                    <a:p>
                      <a:pPr>
                        <a:lnSpc>
                          <a:spcPct val="100000"/>
                        </a:lnSpc>
                      </a:pPr>
                      <a:r>
                        <a:rPr b="1" lang="en-US" sz="1600" strike="noStrike" u="none">
                          <a:solidFill>
                            <a:schemeClr val="dk1"/>
                          </a:solidFill>
                          <a:effectLst/>
                          <a:uFillTx/>
                          <a:latin typeface="Arial"/>
                          <a:ea typeface="Arial"/>
                        </a:rPr>
                        <a:t>RAM </a:t>
                      </a:r>
                      <a:r>
                        <a:rPr b="1" lang="ru-RU" sz="1600" strike="noStrike" u="none">
                          <a:solidFill>
                            <a:schemeClr val="dk1"/>
                          </a:solidFill>
                          <a:effectLst/>
                          <a:uFillTx/>
                          <a:latin typeface="Arial"/>
                          <a:ea typeface="Arial"/>
                        </a:rPr>
                        <a:t>на под (</a:t>
                      </a:r>
                      <a:r>
                        <a:rPr b="1" lang="en-US" sz="1600" strike="noStrike" u="none">
                          <a:solidFill>
                            <a:schemeClr val="dk1"/>
                          </a:solidFill>
                          <a:effectLst/>
                          <a:uFillTx/>
                          <a:latin typeface="Arial"/>
                          <a:ea typeface="Arial"/>
                        </a:rPr>
                        <a:t>GB)</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noFill/>
                      <a:prstDash val="solid"/>
                    </a:lnT>
                    <a:lnB w="12240">
                      <a:solidFill>
                        <a:srgbClr val="000000"/>
                      </a:solidFill>
                      <a:prstDash val="solid"/>
                    </a:lnB>
                    <a:noFill/>
                  </a:tcPr>
                </a:tc>
                <a:tc>
                  <a:txBody>
                    <a:bodyPr lIns="95040" rIns="95040" tIns="95040" bIns="95040" anchor="ctr">
                      <a:noAutofit/>
                    </a:bodyPr>
                    <a:p>
                      <a:pPr>
                        <a:lnSpc>
                          <a:spcPct val="100000"/>
                        </a:lnSpc>
                      </a:pPr>
                      <a:r>
                        <a:rPr b="1" lang="ru-RU" sz="1600" strike="noStrike" u="none">
                          <a:solidFill>
                            <a:schemeClr val="dk1"/>
                          </a:solidFill>
                          <a:effectLst/>
                          <a:uFillTx/>
                          <a:latin typeface="Arial"/>
                          <a:ea typeface="Arial"/>
                        </a:rPr>
                        <a:t>Общий </a:t>
                      </a:r>
                      <a:r>
                        <a:rPr b="1" lang="en-US" sz="1600" strike="noStrike" u="none">
                          <a:solidFill>
                            <a:schemeClr val="dk1"/>
                          </a:solidFill>
                          <a:effectLst/>
                          <a:uFillTx/>
                          <a:latin typeface="Arial"/>
                          <a:ea typeface="Arial"/>
                        </a:rPr>
                        <a:t>CPU</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noFill/>
                      <a:prstDash val="solid"/>
                    </a:lnT>
                    <a:lnB w="12240">
                      <a:solidFill>
                        <a:srgbClr val="000000"/>
                      </a:solidFill>
                      <a:prstDash val="solid"/>
                    </a:lnB>
                    <a:noFill/>
                  </a:tcPr>
                </a:tc>
                <a:tc>
                  <a:txBody>
                    <a:bodyPr lIns="95040" rIns="95040" tIns="95040" bIns="95040" anchor="ctr">
                      <a:noAutofit/>
                    </a:bodyPr>
                    <a:p>
                      <a:pPr>
                        <a:lnSpc>
                          <a:spcPct val="100000"/>
                        </a:lnSpc>
                      </a:pPr>
                      <a:r>
                        <a:rPr b="1" lang="ru-RU" sz="1600" strike="noStrike" u="none">
                          <a:solidFill>
                            <a:schemeClr val="dk1"/>
                          </a:solidFill>
                          <a:effectLst/>
                          <a:uFillTx/>
                          <a:latin typeface="Arial"/>
                          <a:ea typeface="Arial"/>
                        </a:rPr>
                        <a:t>Общая </a:t>
                      </a:r>
                      <a:r>
                        <a:rPr b="1" lang="en-US" sz="1600" strike="noStrike" u="none">
                          <a:solidFill>
                            <a:schemeClr val="dk1"/>
                          </a:solidFill>
                          <a:effectLst/>
                          <a:uFillTx/>
                          <a:latin typeface="Arial"/>
                          <a:ea typeface="Arial"/>
                        </a:rPr>
                        <a:t>RAM (GB)</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noFill/>
                      <a:prstDash val="solid"/>
                    </a:lnR>
                    <a:lnT w="12240">
                      <a:noFill/>
                      <a:prstDash val="solid"/>
                    </a:lnT>
                    <a:lnB w="12240">
                      <a:solidFill>
                        <a:srgbClr val="000000"/>
                      </a:solidFill>
                      <a:prstDash val="solid"/>
                    </a:lnB>
                    <a:noFill/>
                  </a:tcPr>
                </a:tc>
              </a:tr>
              <a:tr h="370800">
                <a:tc>
                  <a:txBody>
                    <a:bodyPr rIns="95040" tIns="95040" bIns="95040" anchor="ctr">
                      <a:noAutofit/>
                    </a:bodyPr>
                    <a:p>
                      <a:pPr>
                        <a:lnSpc>
                          <a:spcPct val="100000"/>
                        </a:lnSpc>
                      </a:pPr>
                      <a:r>
                        <a:rPr b="0" lang="ru-RU" sz="1600" strike="noStrike" u="none">
                          <a:solidFill>
                            <a:schemeClr val="dk1"/>
                          </a:solidFill>
                          <a:effectLst/>
                          <a:uFillTx/>
                          <a:latin typeface="Arial"/>
                          <a:ea typeface="Arial"/>
                        </a:rPr>
                        <a:t>4 микросервиса</a:t>
                      </a:r>
                      <a:endParaRPr b="0" lang="en-US" sz="1600" strike="noStrike" u="none">
                        <a:solidFill>
                          <a:srgbClr val="ffffff"/>
                        </a:solidFill>
                        <a:effectLst/>
                        <a:uFillTx/>
                        <a:latin typeface="Arial"/>
                      </a:endParaRPr>
                    </a:p>
                  </a:txBody>
                  <a:tcPr anchor="ctr" marL="91440" marR="95040">
                    <a:lnL w="12240">
                      <a:no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12</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0.7</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1</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8.4</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12</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noFill/>
                      <a:prstDash val="solid"/>
                    </a:lnR>
                    <a:lnT w="12240">
                      <a:solidFill>
                        <a:srgbClr val="000000"/>
                      </a:solidFill>
                      <a:prstDash val="solid"/>
                    </a:lnT>
                    <a:lnB w="12240">
                      <a:solidFill>
                        <a:srgbClr val="000000"/>
                      </a:solidFill>
                      <a:prstDash val="solid"/>
                    </a:lnB>
                    <a:noFill/>
                  </a:tcPr>
                </a:tc>
              </a:tr>
              <a:tr h="370800">
                <a:tc>
                  <a:txBody>
                    <a:bodyPr rIns="95040" tIns="95040" bIns="95040" anchor="ctr">
                      <a:noAutofit/>
                    </a:bodyPr>
                    <a:p>
                      <a:pPr>
                        <a:lnSpc>
                          <a:spcPct val="100000"/>
                        </a:lnSpc>
                      </a:pPr>
                      <a:r>
                        <a:rPr b="0" lang="en-US" sz="1600" strike="noStrike" u="none">
                          <a:solidFill>
                            <a:schemeClr val="dk1"/>
                          </a:solidFill>
                          <a:effectLst/>
                          <a:uFillTx/>
                          <a:latin typeface="Arial"/>
                          <a:ea typeface="Arial"/>
                        </a:rPr>
                        <a:t>PostgreSQL</a:t>
                      </a:r>
                      <a:endParaRPr b="0" lang="en-US" sz="1600" strike="noStrike" u="none">
                        <a:solidFill>
                          <a:srgbClr val="ffffff"/>
                        </a:solidFill>
                        <a:effectLst/>
                        <a:uFillTx/>
                        <a:latin typeface="Arial"/>
                      </a:endParaRPr>
                    </a:p>
                  </a:txBody>
                  <a:tcPr anchor="ctr" marL="91440" marR="95040">
                    <a:lnL w="12240">
                      <a:no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3</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4</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8</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12</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24</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noFill/>
                      <a:prstDash val="solid"/>
                    </a:lnR>
                    <a:lnT w="12240">
                      <a:solidFill>
                        <a:srgbClr val="000000"/>
                      </a:solidFill>
                      <a:prstDash val="solid"/>
                    </a:lnT>
                    <a:lnB w="12240">
                      <a:solidFill>
                        <a:srgbClr val="000000"/>
                      </a:solidFill>
                      <a:prstDash val="solid"/>
                    </a:lnB>
                    <a:noFill/>
                  </a:tcPr>
                </a:tc>
              </a:tr>
              <a:tr h="370800">
                <a:tc>
                  <a:txBody>
                    <a:bodyPr rIns="95040" tIns="95040" bIns="95040" anchor="ctr">
                      <a:noAutofit/>
                    </a:bodyPr>
                    <a:p>
                      <a:pPr>
                        <a:lnSpc>
                          <a:spcPct val="100000"/>
                        </a:lnSpc>
                      </a:pPr>
                      <a:r>
                        <a:rPr b="0" lang="en-US" sz="1600" strike="noStrike" u="none">
                          <a:solidFill>
                            <a:schemeClr val="dk1"/>
                          </a:solidFill>
                          <a:effectLst/>
                          <a:uFillTx/>
                          <a:latin typeface="Arial"/>
                          <a:ea typeface="Arial"/>
                        </a:rPr>
                        <a:t>Kafka</a:t>
                      </a:r>
                      <a:endParaRPr b="0" lang="en-US" sz="1600" strike="noStrike" u="none">
                        <a:solidFill>
                          <a:srgbClr val="ffffff"/>
                        </a:solidFill>
                        <a:effectLst/>
                        <a:uFillTx/>
                        <a:latin typeface="Arial"/>
                      </a:endParaRPr>
                    </a:p>
                  </a:txBody>
                  <a:tcPr anchor="ctr" marL="91440" marR="95040">
                    <a:lnL w="12240">
                      <a:no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3</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2</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4</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6</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12</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noFill/>
                      <a:prstDash val="solid"/>
                    </a:lnR>
                    <a:lnT w="12240">
                      <a:solidFill>
                        <a:srgbClr val="000000"/>
                      </a:solidFill>
                      <a:prstDash val="solid"/>
                    </a:lnT>
                    <a:lnB w="12240">
                      <a:solidFill>
                        <a:srgbClr val="000000"/>
                      </a:solidFill>
                      <a:prstDash val="solid"/>
                    </a:lnB>
                    <a:noFill/>
                  </a:tcPr>
                </a:tc>
              </a:tr>
              <a:tr h="370800">
                <a:tc>
                  <a:txBody>
                    <a:bodyPr rIns="95040" tIns="95040" bIns="95040" anchor="ctr">
                      <a:noAutofit/>
                    </a:bodyPr>
                    <a:p>
                      <a:pPr>
                        <a:lnSpc>
                          <a:spcPct val="100000"/>
                        </a:lnSpc>
                      </a:pPr>
                      <a:r>
                        <a:rPr b="0" lang="en-US" sz="1600" strike="noStrike" u="none">
                          <a:solidFill>
                            <a:schemeClr val="dk1"/>
                          </a:solidFill>
                          <a:effectLst/>
                          <a:uFillTx/>
                          <a:latin typeface="Arial"/>
                          <a:ea typeface="Arial"/>
                        </a:rPr>
                        <a:t>Notification Service</a:t>
                      </a:r>
                      <a:endParaRPr b="0" lang="en-US" sz="1600" strike="noStrike" u="none">
                        <a:solidFill>
                          <a:srgbClr val="ffffff"/>
                        </a:solidFill>
                        <a:effectLst/>
                        <a:uFillTx/>
                        <a:latin typeface="Arial"/>
                      </a:endParaRPr>
                    </a:p>
                  </a:txBody>
                  <a:tcPr anchor="ctr" marL="91440" marR="95040">
                    <a:lnL w="12240">
                      <a:no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3</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0.7</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1</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2.1</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3</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noFill/>
                      <a:prstDash val="solid"/>
                    </a:lnR>
                    <a:lnT w="12240">
                      <a:solidFill>
                        <a:srgbClr val="000000"/>
                      </a:solidFill>
                      <a:prstDash val="solid"/>
                    </a:lnT>
                    <a:lnB w="12240">
                      <a:solidFill>
                        <a:srgbClr val="000000"/>
                      </a:solidFill>
                      <a:prstDash val="solid"/>
                    </a:lnB>
                    <a:noFill/>
                  </a:tcPr>
                </a:tc>
              </a:tr>
              <a:tr h="370800">
                <a:tc>
                  <a:txBody>
                    <a:bodyPr rIns="95040" tIns="95040" bIns="95040" anchor="ctr">
                      <a:noAutofit/>
                    </a:bodyPr>
                    <a:p>
                      <a:pPr>
                        <a:lnSpc>
                          <a:spcPct val="100000"/>
                        </a:lnSpc>
                      </a:pPr>
                      <a:r>
                        <a:rPr b="0" lang="en-US" sz="1600" strike="noStrike" u="none">
                          <a:solidFill>
                            <a:schemeClr val="dk1"/>
                          </a:solidFill>
                          <a:effectLst/>
                          <a:uFillTx/>
                          <a:latin typeface="Arial"/>
                          <a:ea typeface="Arial"/>
                        </a:rPr>
                        <a:t>Keycloak</a:t>
                      </a:r>
                      <a:endParaRPr b="0" lang="en-US" sz="1600" strike="noStrike" u="none">
                        <a:solidFill>
                          <a:srgbClr val="ffffff"/>
                        </a:solidFill>
                        <a:effectLst/>
                        <a:uFillTx/>
                        <a:latin typeface="Arial"/>
                      </a:endParaRPr>
                    </a:p>
                  </a:txBody>
                  <a:tcPr anchor="ctr" marL="91440" marR="95040">
                    <a:lnL w="12240">
                      <a:no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2</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0.5</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1</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1</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2</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noFill/>
                      <a:prstDash val="solid"/>
                    </a:lnR>
                    <a:lnT w="12240">
                      <a:solidFill>
                        <a:srgbClr val="000000"/>
                      </a:solidFill>
                      <a:prstDash val="solid"/>
                    </a:lnT>
                    <a:lnB w="12240">
                      <a:solidFill>
                        <a:srgbClr val="000000"/>
                      </a:solidFill>
                      <a:prstDash val="solid"/>
                    </a:lnB>
                    <a:noFill/>
                  </a:tcPr>
                </a:tc>
              </a:tr>
              <a:tr h="370800">
                <a:tc>
                  <a:txBody>
                    <a:bodyPr rIns="95040" tIns="95040" bIns="95040" anchor="ctr">
                      <a:noAutofit/>
                    </a:bodyPr>
                    <a:p>
                      <a:pPr>
                        <a:lnSpc>
                          <a:spcPct val="100000"/>
                        </a:lnSpc>
                      </a:pPr>
                      <a:r>
                        <a:rPr b="0" lang="en-US" sz="1600" strike="noStrike" u="none">
                          <a:solidFill>
                            <a:schemeClr val="dk1"/>
                          </a:solidFill>
                          <a:effectLst/>
                          <a:uFillTx/>
                          <a:latin typeface="Arial"/>
                          <a:ea typeface="Arial"/>
                        </a:rPr>
                        <a:t>Saga Orchestrator</a:t>
                      </a:r>
                      <a:endParaRPr b="0" lang="en-US" sz="1600" strike="noStrike" u="none">
                        <a:solidFill>
                          <a:srgbClr val="ffffff"/>
                        </a:solidFill>
                        <a:effectLst/>
                        <a:uFillTx/>
                        <a:latin typeface="Arial"/>
                      </a:endParaRPr>
                    </a:p>
                  </a:txBody>
                  <a:tcPr anchor="ctr" marL="91440" marR="95040">
                    <a:lnL w="12240">
                      <a:no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2</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1</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2</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2</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tIns="95040" bIns="95040" anchor="ctr">
                      <a:noAutofit/>
                    </a:bodyPr>
                    <a:p>
                      <a:pPr>
                        <a:lnSpc>
                          <a:spcPct val="100000"/>
                        </a:lnSpc>
                      </a:pPr>
                      <a:r>
                        <a:rPr b="0" lang="en-US" sz="1600" strike="noStrike" u="none">
                          <a:solidFill>
                            <a:schemeClr val="dk1"/>
                          </a:solidFill>
                          <a:effectLst/>
                          <a:uFillTx/>
                          <a:latin typeface="Arial"/>
                          <a:ea typeface="Arial"/>
                        </a:rPr>
                        <a:t>4</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noFill/>
                      <a:prstDash val="solid"/>
                    </a:lnR>
                    <a:lnT w="12240">
                      <a:solidFill>
                        <a:srgbClr val="000000"/>
                      </a:solidFill>
                      <a:prstDash val="solid"/>
                    </a:lnT>
                    <a:lnB w="12240">
                      <a:solidFill>
                        <a:srgbClr val="000000"/>
                      </a:solidFill>
                      <a:prstDash val="solid"/>
                    </a:lnB>
                    <a:noFill/>
                  </a:tcPr>
                </a:tc>
              </a:tr>
              <a:tr h="370800">
                <a:tc>
                  <a:txBody>
                    <a:bodyPr rIns="95040" tIns="95040" bIns="95040" anchor="ctr">
                      <a:noAutofit/>
                    </a:bodyPr>
                    <a:p>
                      <a:pPr>
                        <a:lnSpc>
                          <a:spcPct val="100000"/>
                        </a:lnSpc>
                      </a:pPr>
                      <a:r>
                        <a:rPr b="1" lang="ru-RU" sz="1600" strike="noStrike" u="none">
                          <a:solidFill>
                            <a:schemeClr val="dk1"/>
                          </a:solidFill>
                          <a:effectLst/>
                          <a:uFillTx/>
                          <a:latin typeface="Arial"/>
                          <a:ea typeface="Arial"/>
                        </a:rPr>
                        <a:t>Итого</a:t>
                      </a:r>
                      <a:endParaRPr b="0" lang="en-US" sz="1600" strike="noStrike" u="none">
                        <a:solidFill>
                          <a:srgbClr val="ffffff"/>
                        </a:solidFill>
                        <a:effectLst/>
                        <a:uFillTx/>
                        <a:latin typeface="Arial"/>
                      </a:endParaRPr>
                    </a:p>
                  </a:txBody>
                  <a:tcPr anchor="ctr" marL="91440" marR="95040">
                    <a:lnL w="12240">
                      <a:noFill/>
                      <a:prstDash val="solid"/>
                    </a:lnL>
                    <a:lnR w="12240">
                      <a:solidFill>
                        <a:srgbClr val="000000"/>
                      </a:solidFill>
                      <a:prstDash val="solid"/>
                    </a:lnR>
                    <a:lnT w="12240">
                      <a:solidFill>
                        <a:srgbClr val="000000"/>
                      </a:solidFill>
                      <a:prstDash val="solid"/>
                    </a:lnT>
                    <a:lnB w="12240">
                      <a:noFill/>
                      <a:prstDash val="solid"/>
                    </a:lnB>
                    <a:noFill/>
                  </a:tcPr>
                </a:tc>
                <a:tc>
                  <a:txBody>
                    <a:bodyPr lIns="95040" rIns="95040" tIns="95040" bIns="95040" anchor="ctr">
                      <a:noAutofit/>
                    </a:bodyPr>
                    <a:p>
                      <a:pPr>
                        <a:lnSpc>
                          <a:spcPct val="100000"/>
                        </a:lnSpc>
                      </a:pPr>
                      <a:r>
                        <a:rPr b="1" lang="en-US" sz="1600" strike="noStrike" u="none">
                          <a:solidFill>
                            <a:schemeClr val="dk1"/>
                          </a:solidFill>
                          <a:effectLst/>
                          <a:uFillTx/>
                          <a:latin typeface="Arial"/>
                          <a:ea typeface="Arial"/>
                        </a:rPr>
                        <a:t>25</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noFill/>
                      <a:prstDash val="solid"/>
                    </a:lnB>
                    <a:noFill/>
                  </a:tcPr>
                </a:tc>
                <a:tc>
                  <a:txBody>
                    <a:bodyPr lIns="95040" rIns="95040" tIns="95040" bIns="95040" anchor="ctr">
                      <a:noAutofit/>
                    </a:bodyPr>
                    <a:p>
                      <a:pPr>
                        <a:lnSpc>
                          <a:spcPct val="100000"/>
                        </a:lnSpc>
                      </a:pPr>
                      <a:endParaRPr b="0" lang="en-US" sz="1600" strike="noStrike" u="none">
                        <a:solidFill>
                          <a:schemeClr val="dk1"/>
                        </a:solidFill>
                        <a:effectLst/>
                        <a:uFillTx/>
                        <a:latin typeface="Arial"/>
                        <a:ea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noFill/>
                      <a:prstDash val="solid"/>
                    </a:lnB>
                    <a:noFill/>
                  </a:tcPr>
                </a:tc>
                <a:tc>
                  <a:txBody>
                    <a:bodyPr lIns="95040" rIns="95040" tIns="95040" bIns="95040" anchor="ctr">
                      <a:noAutofit/>
                    </a:bodyPr>
                    <a:p>
                      <a:pPr>
                        <a:lnSpc>
                          <a:spcPct val="100000"/>
                        </a:lnSpc>
                      </a:pPr>
                      <a:endParaRPr b="0" lang="en-US" sz="1600" strike="noStrike" u="none">
                        <a:solidFill>
                          <a:schemeClr val="dk1"/>
                        </a:solidFill>
                        <a:effectLst/>
                        <a:uFillTx/>
                        <a:latin typeface="Arial"/>
                        <a:ea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noFill/>
                      <a:prstDash val="solid"/>
                    </a:lnB>
                    <a:noFill/>
                  </a:tcPr>
                </a:tc>
                <a:tc>
                  <a:txBody>
                    <a:bodyPr lIns="95040" rIns="95040" tIns="95040" bIns="95040" anchor="ctr">
                      <a:noAutofit/>
                    </a:bodyPr>
                    <a:p>
                      <a:pPr>
                        <a:lnSpc>
                          <a:spcPct val="100000"/>
                        </a:lnSpc>
                      </a:pPr>
                      <a:r>
                        <a:rPr b="1" lang="en-US" sz="1600" strike="noStrike" u="none">
                          <a:solidFill>
                            <a:schemeClr val="dk1"/>
                          </a:solidFill>
                          <a:effectLst/>
                          <a:uFillTx/>
                          <a:latin typeface="Arial"/>
                          <a:ea typeface="Arial"/>
                        </a:rPr>
                        <a:t>~31.5</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noFill/>
                      <a:prstDash val="solid"/>
                    </a:lnB>
                    <a:noFill/>
                  </a:tcPr>
                </a:tc>
                <a:tc>
                  <a:txBody>
                    <a:bodyPr lIns="95040" rIns="95040" tIns="95040" bIns="95040" anchor="ctr">
                      <a:noAutofit/>
                    </a:bodyPr>
                    <a:p>
                      <a:pPr>
                        <a:lnSpc>
                          <a:spcPct val="100000"/>
                        </a:lnSpc>
                      </a:pPr>
                      <a:r>
                        <a:rPr b="1" lang="en-US" sz="1600" strike="noStrike" u="none">
                          <a:solidFill>
                            <a:schemeClr val="dk1"/>
                          </a:solidFill>
                          <a:effectLst/>
                          <a:uFillTx/>
                          <a:latin typeface="Arial"/>
                          <a:ea typeface="Arial"/>
                        </a:rPr>
                        <a:t>~57</a:t>
                      </a:r>
                      <a:endParaRPr b="0" lang="en-US" sz="1600" strike="noStrike" u="none">
                        <a:solidFill>
                          <a:srgbClr val="ffffff"/>
                        </a:solidFill>
                        <a:effectLst/>
                        <a:uFillTx/>
                        <a:latin typeface="Arial"/>
                      </a:endParaRPr>
                    </a:p>
                  </a:txBody>
                  <a:tcPr anchor="ctr" marL="95040" marR="95040">
                    <a:lnL w="12240">
                      <a:solidFill>
                        <a:srgbClr val="000000"/>
                      </a:solidFill>
                      <a:prstDash val="solid"/>
                    </a:lnL>
                    <a:lnR w="12240">
                      <a:noFill/>
                      <a:prstDash val="solid"/>
                    </a:lnR>
                    <a:lnT w="12240">
                      <a:solidFill>
                        <a:srgbClr val="000000"/>
                      </a:solidFill>
                      <a:prstDash val="solid"/>
                    </a:lnT>
                    <a:lnB w="12240">
                      <a:no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 name="Google Shape;85;p5" descr=""/>
          <p:cNvPicPr/>
          <p:nvPr/>
        </p:nvPicPr>
        <p:blipFill>
          <a:blip r:embed="rId1"/>
          <a:srcRect l="0" t="0" r="13845" b="0"/>
          <a:stretch/>
        </p:blipFill>
        <p:spPr>
          <a:xfrm>
            <a:off x="1688040" y="0"/>
            <a:ext cx="10503360" cy="6857640"/>
          </a:xfrm>
          <a:prstGeom prst="rect">
            <a:avLst/>
          </a:prstGeom>
          <a:noFill/>
          <a:ln w="0">
            <a:noFill/>
          </a:ln>
        </p:spPr>
      </p:pic>
      <p:sp>
        <p:nvSpPr>
          <p:cNvPr id="39" name="Google Shape;100;p6"/>
          <p:cNvSpPr/>
          <p:nvPr/>
        </p:nvSpPr>
        <p:spPr>
          <a:xfrm>
            <a:off x="421920" y="264960"/>
            <a:ext cx="651492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ru-RU" sz="3000" strike="noStrike" u="none">
                <a:solidFill>
                  <a:srgbClr val="46abf8"/>
                </a:solidFill>
                <a:effectLst/>
                <a:uFillTx/>
                <a:latin typeface="Arial"/>
                <a:ea typeface="Calibri"/>
              </a:rPr>
              <a:t>ПОСТАНОВКА ЗАДАЧИ</a:t>
            </a:r>
            <a:endParaRPr b="0" lang="en-US" sz="3000" strike="noStrike" u="none">
              <a:solidFill>
                <a:srgbClr val="ffffff"/>
              </a:solidFill>
              <a:effectLst/>
              <a:uFillTx/>
              <a:latin typeface="Arial"/>
            </a:endParaRPr>
          </a:p>
        </p:txBody>
      </p:sp>
      <p:sp>
        <p:nvSpPr>
          <p:cNvPr id="40" name="Скругленный прямоугольник 1"/>
          <p:cNvSpPr/>
          <p:nvPr/>
        </p:nvSpPr>
        <p:spPr>
          <a:xfrm>
            <a:off x="226800" y="821160"/>
            <a:ext cx="1179108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ru-RU" sz="1870" strike="noStrike" u="none">
              <a:solidFill>
                <a:schemeClr val="lt1"/>
              </a:solidFill>
              <a:effectLst/>
              <a:uFillTx/>
              <a:latin typeface="Arial"/>
              <a:ea typeface="Arial"/>
            </a:endParaRPr>
          </a:p>
        </p:txBody>
      </p:sp>
      <p:sp>
        <p:nvSpPr>
          <p:cNvPr id="41" name="TextBox 3"/>
          <p:cNvSpPr/>
          <p:nvPr/>
        </p:nvSpPr>
        <p:spPr>
          <a:xfrm>
            <a:off x="421920" y="910800"/>
            <a:ext cx="11366280" cy="5361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ru-RU" sz="2500" strike="noStrike" u="none">
                <a:solidFill>
                  <a:srgbClr val="000000"/>
                </a:solidFill>
                <a:effectLst/>
                <a:uFillTx/>
                <a:latin typeface="Arial"/>
                <a:ea typeface="Arial"/>
              </a:rPr>
              <a:t>Функциональные требования</a:t>
            </a:r>
            <a:endParaRPr b="0" lang="en-US" sz="250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marL="343080" indent="-343080">
              <a:lnSpc>
                <a:spcPct val="100000"/>
              </a:lnSpc>
              <a:buClr>
                <a:srgbClr val="45abf9"/>
              </a:buClr>
              <a:buFont typeface="Wingdings" charset="2"/>
              <a:buChar char=""/>
            </a:pPr>
            <a:r>
              <a:rPr b="0" lang="ru-RU" sz="1870" strike="noStrike" u="none">
                <a:solidFill>
                  <a:srgbClr val="000000"/>
                </a:solidFill>
                <a:effectLst/>
                <a:uFillTx/>
                <a:latin typeface="Arial"/>
                <a:ea typeface="Arial"/>
              </a:rPr>
              <a:t>Реализовать единую систему обработки локальных и глобальных транзакций с Цифровым рублем Банка России, с используем среди прочего электронных денег на счетах коммерческих банках.</a:t>
            </a:r>
            <a:endParaRPr b="0" lang="en-US" sz="1870" strike="noStrike" u="none">
              <a:solidFill>
                <a:srgbClr val="ffffff"/>
              </a:solidFill>
              <a:effectLst/>
              <a:uFillTx/>
              <a:latin typeface="Arial"/>
            </a:endParaRPr>
          </a:p>
          <a:p>
            <a:pPr marL="343080" indent="-343080">
              <a:lnSpc>
                <a:spcPct val="100000"/>
              </a:lnSpc>
              <a:buClr>
                <a:srgbClr val="45abf9"/>
              </a:buClr>
              <a:buFont typeface="Wingdings" charset="2"/>
              <a:buChar char=""/>
            </a:pPr>
            <a:r>
              <a:rPr b="0" lang="ru-RU" sz="1870" strike="noStrike" u="none">
                <a:solidFill>
                  <a:srgbClr val="000000"/>
                </a:solidFill>
                <a:effectLst/>
                <a:uFillTx/>
                <a:latin typeface="Arial"/>
                <a:ea typeface="Arial"/>
              </a:rPr>
              <a:t>Веб-версия, мобильное приложение и </a:t>
            </a:r>
            <a:r>
              <a:rPr b="0" lang="en-US" sz="1870" strike="noStrike" u="none">
                <a:solidFill>
                  <a:srgbClr val="000000"/>
                </a:solidFill>
                <a:effectLst/>
                <a:uFillTx/>
                <a:latin typeface="Arial"/>
                <a:ea typeface="Arial"/>
              </a:rPr>
              <a:t>NFT</a:t>
            </a:r>
            <a:r>
              <a:rPr b="0" lang="ru-RU" sz="1870" strike="noStrike" u="none">
                <a:solidFill>
                  <a:srgbClr val="000000"/>
                </a:solidFill>
                <a:effectLst/>
                <a:uFillTx/>
                <a:latin typeface="Arial"/>
                <a:ea typeface="Arial"/>
              </a:rPr>
              <a:t> на клиенте</a:t>
            </a:r>
            <a:r>
              <a:rPr b="0" lang="en-US" sz="1870" strike="noStrike" u="none">
                <a:solidFill>
                  <a:srgbClr val="000000"/>
                </a:solidFill>
                <a:effectLst/>
                <a:uFillTx/>
                <a:latin typeface="Arial"/>
                <a:ea typeface="Arial"/>
              </a:rPr>
              <a:t>.</a:t>
            </a:r>
            <a:endParaRPr b="0" lang="en-US" sz="1870" strike="noStrike" u="none">
              <a:solidFill>
                <a:srgbClr val="ffffff"/>
              </a:solidFill>
              <a:effectLst/>
              <a:uFillTx/>
              <a:latin typeface="Arial"/>
            </a:endParaRPr>
          </a:p>
          <a:p>
            <a:pPr marL="343080" indent="-343080">
              <a:lnSpc>
                <a:spcPct val="100000"/>
              </a:lnSpc>
              <a:buClr>
                <a:srgbClr val="45abf9"/>
              </a:buClr>
              <a:buFont typeface="Wingdings" charset="2"/>
              <a:buChar char=""/>
            </a:pPr>
            <a:r>
              <a:rPr b="0" lang="ru-RU" sz="1870" strike="noStrike" u="none">
                <a:solidFill>
                  <a:srgbClr val="000000"/>
                </a:solidFill>
                <a:effectLst/>
                <a:uFillTx/>
                <a:latin typeface="Arial"/>
                <a:ea typeface="Arial"/>
              </a:rPr>
              <a:t>Роли в системе: отправитель платежа, получатель платежа, представитель коммерческого банка, сотрудник ЦБ, администратор ЦБ.</a:t>
            </a:r>
            <a:endParaRPr b="0" lang="en-US" sz="1870" strike="noStrike" u="none">
              <a:solidFill>
                <a:srgbClr val="ffffff"/>
              </a:solidFill>
              <a:effectLst/>
              <a:uFillTx/>
              <a:latin typeface="Arial"/>
            </a:endParaRPr>
          </a:p>
          <a:p>
            <a:pPr lvl="8" marL="343080" indent="-343080">
              <a:lnSpc>
                <a:spcPct val="100000"/>
              </a:lnSpc>
              <a:buClr>
                <a:srgbClr val="45abf9"/>
              </a:buClr>
              <a:buFont typeface="Wingdings" charset="2"/>
              <a:buChar char=""/>
            </a:pPr>
            <a:r>
              <a:rPr b="0" i="1" lang="ru-RU" sz="1870" strike="noStrike" u="none">
                <a:solidFill>
                  <a:srgbClr val="000000"/>
                </a:solidFill>
                <a:effectLst/>
                <a:uFillTx/>
                <a:latin typeface="Arial"/>
                <a:ea typeface="Arial"/>
              </a:rPr>
              <a:t>Отправитель платежа:</a:t>
            </a:r>
            <a:r>
              <a:rPr b="0" lang="ru-RU" sz="1870" strike="noStrike" u="none">
                <a:solidFill>
                  <a:srgbClr val="000000"/>
                </a:solidFill>
                <a:effectLst/>
                <a:uFillTx/>
                <a:latin typeface="Arial"/>
                <a:ea typeface="Arial"/>
              </a:rPr>
              <a:t> формирует запрос на транзакцию, является ее инициатором, заполняет информацию о получателе.</a:t>
            </a:r>
            <a:endParaRPr b="0" lang="en-US" sz="1870" strike="noStrike" u="none">
              <a:solidFill>
                <a:srgbClr val="ffffff"/>
              </a:solidFill>
              <a:effectLst/>
              <a:uFillTx/>
              <a:latin typeface="Arial"/>
            </a:endParaRPr>
          </a:p>
          <a:p>
            <a:pPr marL="343080" indent="-343080">
              <a:lnSpc>
                <a:spcPct val="100000"/>
              </a:lnSpc>
              <a:buClr>
                <a:srgbClr val="45abf9"/>
              </a:buClr>
              <a:buFont typeface="Wingdings" charset="2"/>
              <a:buChar char=""/>
            </a:pPr>
            <a:r>
              <a:rPr b="0" i="1" lang="ru-RU" sz="1870" strike="noStrike" u="none">
                <a:solidFill>
                  <a:srgbClr val="000000"/>
                </a:solidFill>
                <a:effectLst/>
                <a:uFillTx/>
                <a:latin typeface="Arial"/>
                <a:ea typeface="Arial"/>
              </a:rPr>
              <a:t>Получатель платежа:</a:t>
            </a:r>
            <a:r>
              <a:rPr b="0" lang="ru-RU" sz="1870" strike="noStrike" u="none">
                <a:solidFill>
                  <a:srgbClr val="000000"/>
                </a:solidFill>
                <a:effectLst/>
                <a:uFillTx/>
                <a:latin typeface="Arial"/>
                <a:ea typeface="Arial"/>
              </a:rPr>
              <a:t> является ответчиком по требованию транзакции, в случае, если оно может быть удовлетворено, она выполняется в обязательном порядке</a:t>
            </a:r>
            <a:endParaRPr b="0" lang="en-US" sz="1870" strike="noStrike" u="none">
              <a:solidFill>
                <a:srgbClr val="ffffff"/>
              </a:solidFill>
              <a:effectLst/>
              <a:uFillTx/>
              <a:latin typeface="Arial"/>
            </a:endParaRPr>
          </a:p>
          <a:p>
            <a:pPr marL="343080" indent="-343080">
              <a:lnSpc>
                <a:spcPct val="100000"/>
              </a:lnSpc>
              <a:buClr>
                <a:srgbClr val="45abf9"/>
              </a:buClr>
              <a:buFont typeface="Wingdings" charset="2"/>
              <a:buChar char=""/>
            </a:pPr>
            <a:r>
              <a:rPr b="0" i="1" lang="ru-RU" sz="1870" strike="noStrike" u="none">
                <a:solidFill>
                  <a:srgbClr val="000000"/>
                </a:solidFill>
                <a:effectLst/>
                <a:uFillTx/>
                <a:latin typeface="Arial"/>
                <a:ea typeface="Arial"/>
              </a:rPr>
              <a:t>Представитель коммерческого банка:</a:t>
            </a:r>
            <a:r>
              <a:rPr b="0" lang="ru-RU" sz="1870" strike="noStrike" u="none">
                <a:solidFill>
                  <a:srgbClr val="000000"/>
                </a:solidFill>
                <a:effectLst/>
                <a:uFillTx/>
                <a:latin typeface="Arial"/>
                <a:ea typeface="Arial"/>
              </a:rPr>
              <a:t> выполняет поручения отправителя и получателя платежа, обеспечивает связь между корреспондентскими счетами в ЦБ и счетами в коммерческом банке пользователей, имеет доступ ко всем сервисам ком. банка.</a:t>
            </a:r>
            <a:endParaRPr b="0" lang="en-US" sz="1870" strike="noStrike" u="none">
              <a:solidFill>
                <a:srgbClr val="ffffff"/>
              </a:solidFill>
              <a:effectLst/>
              <a:uFillTx/>
              <a:latin typeface="Arial"/>
            </a:endParaRPr>
          </a:p>
          <a:p>
            <a:pPr marL="343080" indent="-343080">
              <a:lnSpc>
                <a:spcPct val="100000"/>
              </a:lnSpc>
              <a:buClr>
                <a:srgbClr val="45abf9"/>
              </a:buClr>
              <a:buFont typeface="Wingdings" charset="2"/>
              <a:buChar char=""/>
            </a:pPr>
            <a:r>
              <a:rPr b="0" i="1" lang="ru-RU" sz="1870" strike="noStrike" u="none">
                <a:solidFill>
                  <a:srgbClr val="000000"/>
                </a:solidFill>
                <a:effectLst/>
                <a:uFillTx/>
                <a:latin typeface="Arial"/>
                <a:ea typeface="Arial"/>
              </a:rPr>
              <a:t>Сотрудник ЦБ: </a:t>
            </a:r>
            <a:r>
              <a:rPr b="0" lang="ru-RU" sz="1870" strike="noStrike" u="none">
                <a:solidFill>
                  <a:srgbClr val="000000"/>
                </a:solidFill>
                <a:effectLst/>
                <a:uFillTx/>
                <a:latin typeface="Arial"/>
                <a:ea typeface="Arial"/>
              </a:rPr>
              <a:t>имеет доступ ко всем сервисам ЦБ за исключением сервиса эмиссии Цифрового рубля</a:t>
            </a:r>
            <a:endParaRPr b="0" lang="en-US" sz="1870" strike="noStrike" u="none">
              <a:solidFill>
                <a:srgbClr val="ffffff"/>
              </a:solidFill>
              <a:effectLst/>
              <a:uFillTx/>
              <a:latin typeface="Arial"/>
            </a:endParaRPr>
          </a:p>
          <a:p>
            <a:pPr marL="343080" indent="-343080">
              <a:lnSpc>
                <a:spcPct val="100000"/>
              </a:lnSpc>
              <a:buClr>
                <a:srgbClr val="45abf9"/>
              </a:buClr>
              <a:buFont typeface="Wingdings" charset="2"/>
              <a:buChar char=""/>
            </a:pPr>
            <a:r>
              <a:rPr b="0" i="1" lang="ru-RU" sz="1870" strike="noStrike" u="none">
                <a:solidFill>
                  <a:srgbClr val="000000"/>
                </a:solidFill>
                <a:effectLst/>
                <a:uFillTx/>
                <a:latin typeface="Arial"/>
                <a:ea typeface="Arial"/>
              </a:rPr>
              <a:t>Администратор ЦБ: </a:t>
            </a:r>
            <a:r>
              <a:rPr b="0" lang="ru-RU" sz="1870" strike="noStrike" u="none">
                <a:solidFill>
                  <a:srgbClr val="000000"/>
                </a:solidFill>
                <a:effectLst/>
                <a:uFillTx/>
                <a:latin typeface="Arial"/>
                <a:ea typeface="Arial"/>
              </a:rPr>
              <a:t>имеет права сотрудника, а также контролирует эмиссию Цифрового рубля.</a:t>
            </a:r>
            <a:endParaRPr b="0" lang="en-US" sz="187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 name="Google Shape;92;p6" descr=""/>
          <p:cNvPicPr/>
          <p:nvPr/>
        </p:nvPicPr>
        <p:blipFill>
          <a:blip r:embed="rId1"/>
          <a:stretch/>
        </p:blipFill>
        <p:spPr>
          <a:xfrm>
            <a:off x="0" y="0"/>
            <a:ext cx="12191760" cy="6857640"/>
          </a:xfrm>
          <a:prstGeom prst="rect">
            <a:avLst/>
          </a:prstGeom>
          <a:noFill/>
          <a:ln w="0">
            <a:noFill/>
          </a:ln>
        </p:spPr>
      </p:pic>
      <p:sp>
        <p:nvSpPr>
          <p:cNvPr id="119" name="Скругленный прямоугольник 1"/>
          <p:cNvSpPr/>
          <p:nvPr/>
        </p:nvSpPr>
        <p:spPr>
          <a:xfrm>
            <a:off x="213840" y="821160"/>
            <a:ext cx="583416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ru-RU" sz="1870" strike="noStrike" u="none">
              <a:solidFill>
                <a:schemeClr val="lt1"/>
              </a:solidFill>
              <a:effectLst/>
              <a:uFillTx/>
              <a:latin typeface="Arial"/>
              <a:ea typeface="Arial"/>
            </a:endParaRPr>
          </a:p>
        </p:txBody>
      </p:sp>
      <p:sp>
        <p:nvSpPr>
          <p:cNvPr id="120" name="Скругленный прямоугольник 4"/>
          <p:cNvSpPr/>
          <p:nvPr/>
        </p:nvSpPr>
        <p:spPr>
          <a:xfrm>
            <a:off x="5257800" y="821160"/>
            <a:ext cx="675684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ru-RU" sz="1870" strike="noStrike" u="none">
              <a:solidFill>
                <a:schemeClr val="lt1"/>
              </a:solidFill>
              <a:effectLst/>
              <a:uFillTx/>
              <a:latin typeface="Arial"/>
              <a:ea typeface="Arial"/>
            </a:endParaRPr>
          </a:p>
        </p:txBody>
      </p:sp>
      <p:sp>
        <p:nvSpPr>
          <p:cNvPr id="121" name="Google Shape;100;p6"/>
          <p:cNvSpPr/>
          <p:nvPr/>
        </p:nvSpPr>
        <p:spPr>
          <a:xfrm>
            <a:off x="421920" y="264960"/>
            <a:ext cx="651492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en-US" sz="3000" strike="noStrike" u="none">
                <a:solidFill>
                  <a:srgbClr val="46abf8"/>
                </a:solidFill>
                <a:effectLst/>
                <a:uFillTx/>
                <a:latin typeface="Arial"/>
                <a:ea typeface="Arial"/>
              </a:rPr>
              <a:t>Архитек</a:t>
            </a:r>
            <a:r>
              <a:rPr b="1" lang="en-US" sz="3000" strike="noStrike" u="none">
                <a:solidFill>
                  <a:srgbClr val="46abf8"/>
                </a:solidFill>
                <a:effectLst/>
                <a:uFillTx/>
                <a:latin typeface="Arial"/>
                <a:ea typeface="Arial"/>
              </a:rPr>
              <a:t>тура </a:t>
            </a:r>
            <a:r>
              <a:rPr b="1" lang="en-US" sz="3000" strike="noStrike" u="none">
                <a:solidFill>
                  <a:srgbClr val="46abf8"/>
                </a:solidFill>
                <a:effectLst/>
                <a:uFillTx/>
                <a:latin typeface="Arial"/>
                <a:ea typeface="Arial"/>
              </a:rPr>
              <a:t>Данных </a:t>
            </a:r>
            <a:r>
              <a:rPr b="1" lang="en-US" sz="3000" strike="noStrike" u="none">
                <a:solidFill>
                  <a:srgbClr val="46abf8"/>
                </a:solidFill>
                <a:effectLst/>
                <a:uFillTx/>
                <a:latin typeface="Arial"/>
                <a:ea typeface="Arial"/>
              </a:rPr>
              <a:t>(UML)</a:t>
            </a:r>
            <a:endParaRPr b="0" lang="en-US" sz="3000" strike="noStrike" u="none">
              <a:solidFill>
                <a:srgbClr val="ffffff"/>
              </a:solidFill>
              <a:effectLst/>
              <a:uFillTx/>
              <a:latin typeface="Arial"/>
            </a:endParaRPr>
          </a:p>
        </p:txBody>
      </p:sp>
      <p:pic>
        <p:nvPicPr>
          <p:cNvPr id="122" name="" descr=""/>
          <p:cNvPicPr/>
          <p:nvPr/>
        </p:nvPicPr>
        <p:blipFill>
          <a:blip r:embed="rId2"/>
          <a:stretch/>
        </p:blipFill>
        <p:spPr>
          <a:xfrm>
            <a:off x="250560" y="962280"/>
            <a:ext cx="11636640" cy="5209920"/>
          </a:xfrm>
          <a:prstGeom prst="rect">
            <a:avLst/>
          </a:prstGeom>
          <a:noFill/>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 name="Google Shape;92;p6" descr=""/>
          <p:cNvPicPr/>
          <p:nvPr/>
        </p:nvPicPr>
        <p:blipFill>
          <a:blip r:embed="rId1"/>
          <a:stretch/>
        </p:blipFill>
        <p:spPr>
          <a:xfrm>
            <a:off x="0" y="0"/>
            <a:ext cx="12191760" cy="6857640"/>
          </a:xfrm>
          <a:prstGeom prst="rect">
            <a:avLst/>
          </a:prstGeom>
          <a:noFill/>
          <a:ln w="0">
            <a:noFill/>
          </a:ln>
        </p:spPr>
      </p:pic>
      <p:sp>
        <p:nvSpPr>
          <p:cNvPr id="124" name="Google Shape;100;p6"/>
          <p:cNvSpPr/>
          <p:nvPr/>
        </p:nvSpPr>
        <p:spPr>
          <a:xfrm>
            <a:off x="421920" y="264960"/>
            <a:ext cx="728316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ru-RU" sz="3000" strike="noStrike" u="none">
                <a:solidFill>
                  <a:srgbClr val="46abf8"/>
                </a:solidFill>
                <a:effectLst/>
                <a:uFillTx/>
                <a:latin typeface="Arial"/>
                <a:ea typeface="Calibri"/>
              </a:rPr>
              <a:t>ГРАФ СОСТОЯНИЯ ТРАНЗАКЦИИ</a:t>
            </a:r>
            <a:endParaRPr b="0" lang="en-US" sz="3000" strike="noStrike" u="none">
              <a:solidFill>
                <a:srgbClr val="ffffff"/>
              </a:solidFill>
              <a:effectLst/>
              <a:uFillTx/>
              <a:latin typeface="Arial"/>
            </a:endParaRPr>
          </a:p>
        </p:txBody>
      </p:sp>
      <p:sp>
        <p:nvSpPr>
          <p:cNvPr id="125" name="Скругленный прямоугольник 1"/>
          <p:cNvSpPr/>
          <p:nvPr/>
        </p:nvSpPr>
        <p:spPr>
          <a:xfrm>
            <a:off x="226800" y="821160"/>
            <a:ext cx="1179108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ru-RU" sz="1870" strike="noStrike" u="none">
              <a:solidFill>
                <a:schemeClr val="lt1"/>
              </a:solidFill>
              <a:effectLst/>
              <a:uFillTx/>
              <a:latin typeface="Arial"/>
              <a:ea typeface="Arial"/>
            </a:endParaRPr>
          </a:p>
        </p:txBody>
      </p:sp>
      <p:pic>
        <p:nvPicPr>
          <p:cNvPr id="126" name="Picture 3" descr=""/>
          <p:cNvPicPr/>
          <p:nvPr/>
        </p:nvPicPr>
        <p:blipFill>
          <a:blip r:embed="rId2"/>
          <a:stretch/>
        </p:blipFill>
        <p:spPr>
          <a:xfrm>
            <a:off x="226800" y="1459440"/>
            <a:ext cx="11797920" cy="4483080"/>
          </a:xfrm>
          <a:prstGeom prst="rect">
            <a:avLst/>
          </a:prstGeom>
          <a:noFill/>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 name="Google Shape;92;p6" descr=""/>
          <p:cNvPicPr/>
          <p:nvPr/>
        </p:nvPicPr>
        <p:blipFill>
          <a:blip r:embed="rId1"/>
          <a:stretch/>
        </p:blipFill>
        <p:spPr>
          <a:xfrm>
            <a:off x="0" y="0"/>
            <a:ext cx="12191760" cy="6857640"/>
          </a:xfrm>
          <a:prstGeom prst="rect">
            <a:avLst/>
          </a:prstGeom>
          <a:noFill/>
          <a:ln w="0">
            <a:noFill/>
          </a:ln>
        </p:spPr>
      </p:pic>
      <p:sp>
        <p:nvSpPr>
          <p:cNvPr id="128" name="Google Shape;100;p6"/>
          <p:cNvSpPr/>
          <p:nvPr/>
        </p:nvSpPr>
        <p:spPr>
          <a:xfrm>
            <a:off x="421920" y="264960"/>
            <a:ext cx="680652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ru-RU" sz="3000" strike="noStrike" u="none">
                <a:solidFill>
                  <a:srgbClr val="46abf8"/>
                </a:solidFill>
                <a:effectLst/>
                <a:uFillTx/>
                <a:latin typeface="Arial"/>
                <a:ea typeface="Calibri"/>
              </a:rPr>
              <a:t>БЕЗОПАСНОСТЬ</a:t>
            </a:r>
            <a:endParaRPr b="0" lang="en-US" sz="3000" strike="noStrike" u="none">
              <a:solidFill>
                <a:srgbClr val="ffffff"/>
              </a:solidFill>
              <a:effectLst/>
              <a:uFillTx/>
              <a:latin typeface="Arial"/>
            </a:endParaRPr>
          </a:p>
        </p:txBody>
      </p:sp>
      <p:sp>
        <p:nvSpPr>
          <p:cNvPr id="129" name="Скругленный прямоугольник 1"/>
          <p:cNvSpPr/>
          <p:nvPr/>
        </p:nvSpPr>
        <p:spPr>
          <a:xfrm>
            <a:off x="226800" y="821160"/>
            <a:ext cx="1179108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ru-RU" sz="1870" strike="noStrike" u="none">
              <a:solidFill>
                <a:schemeClr val="lt1"/>
              </a:solidFill>
              <a:effectLst/>
              <a:uFillTx/>
              <a:latin typeface="Arial"/>
              <a:ea typeface="Arial"/>
            </a:endParaRPr>
          </a:p>
        </p:txBody>
      </p:sp>
      <p:sp>
        <p:nvSpPr>
          <p:cNvPr id="130" name="TextBox 2"/>
          <p:cNvSpPr/>
          <p:nvPr/>
        </p:nvSpPr>
        <p:spPr>
          <a:xfrm>
            <a:off x="421920" y="910800"/>
            <a:ext cx="11366280" cy="5073840"/>
          </a:xfrm>
          <a:prstGeom prst="rect">
            <a:avLst/>
          </a:pr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r>
              <a:rPr b="0" lang="en-US" sz="1870" strike="noStrike" u="none">
                <a:solidFill>
                  <a:srgbClr val="ffffff">
                    <a:alpha val="1000"/>
                  </a:srgbClr>
                </a:solidFill>
                <a:effectLst/>
                <a:uFillTx/>
                <a:latin typeface="Arial"/>
                <a:ea typeface="Arial"/>
              </a:rPr>
              <a:t> </a:t>
            </a:r>
            <a:endParaRPr b="0" lang="en-US" sz="187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 name="Google Shape;92;p6" descr=""/>
          <p:cNvPicPr/>
          <p:nvPr/>
        </p:nvPicPr>
        <p:blipFill>
          <a:blip r:embed="rId1"/>
          <a:stretch/>
        </p:blipFill>
        <p:spPr>
          <a:xfrm>
            <a:off x="0" y="0"/>
            <a:ext cx="12191760" cy="6857640"/>
          </a:xfrm>
          <a:prstGeom prst="rect">
            <a:avLst/>
          </a:prstGeom>
          <a:noFill/>
          <a:ln w="0">
            <a:noFill/>
          </a:ln>
        </p:spPr>
      </p:pic>
      <p:sp>
        <p:nvSpPr>
          <p:cNvPr id="132" name="Google Shape;100;p6"/>
          <p:cNvSpPr/>
          <p:nvPr/>
        </p:nvSpPr>
        <p:spPr>
          <a:xfrm>
            <a:off x="421920" y="264960"/>
            <a:ext cx="680652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ru-RU" sz="3000" strike="noStrike" u="none">
                <a:solidFill>
                  <a:srgbClr val="46abf8"/>
                </a:solidFill>
                <a:effectLst/>
                <a:uFillTx/>
                <a:latin typeface="Arial"/>
                <a:ea typeface="Calibri"/>
              </a:rPr>
              <a:t>БЕЗОПАСНОСТЬ</a:t>
            </a:r>
            <a:endParaRPr b="0" lang="en-US" sz="3000" strike="noStrike" u="none">
              <a:solidFill>
                <a:srgbClr val="ffffff"/>
              </a:solidFill>
              <a:effectLst/>
              <a:uFillTx/>
              <a:latin typeface="Arial"/>
            </a:endParaRPr>
          </a:p>
        </p:txBody>
      </p:sp>
      <p:sp>
        <p:nvSpPr>
          <p:cNvPr id="133" name="Скругленный прямоугольник 1"/>
          <p:cNvSpPr/>
          <p:nvPr/>
        </p:nvSpPr>
        <p:spPr>
          <a:xfrm>
            <a:off x="226800" y="821160"/>
            <a:ext cx="1179108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ru-RU" sz="1870" strike="noStrike" u="none">
              <a:solidFill>
                <a:schemeClr val="lt1"/>
              </a:solidFill>
              <a:effectLst/>
              <a:uFillTx/>
              <a:latin typeface="Arial"/>
              <a:ea typeface="Arial"/>
            </a:endParaRPr>
          </a:p>
        </p:txBody>
      </p:sp>
      <p:sp>
        <p:nvSpPr>
          <p:cNvPr id="134" name="TextBox 2"/>
          <p:cNvSpPr/>
          <p:nvPr/>
        </p:nvSpPr>
        <p:spPr>
          <a:xfrm>
            <a:off x="421920" y="910800"/>
            <a:ext cx="11366280" cy="4499280"/>
          </a:xfrm>
          <a:prstGeom prst="rect">
            <a:avLst/>
          </a:pr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r>
              <a:rPr b="0" lang="en-US" sz="1870" strike="noStrike" u="none">
                <a:solidFill>
                  <a:srgbClr val="ffffff">
                    <a:alpha val="1000"/>
                  </a:srgbClr>
                </a:solidFill>
                <a:effectLst/>
                <a:uFillTx/>
                <a:latin typeface="Arial"/>
                <a:ea typeface="Arial"/>
              </a:rPr>
              <a:t> </a:t>
            </a:r>
            <a:endParaRPr b="0" lang="en-US" sz="187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 name="Google Shape;85;p5" descr=""/>
          <p:cNvPicPr/>
          <p:nvPr/>
        </p:nvPicPr>
        <p:blipFill>
          <a:blip r:embed="rId1"/>
          <a:srcRect l="0" t="0" r="13845" b="0"/>
          <a:stretch/>
        </p:blipFill>
        <p:spPr>
          <a:xfrm>
            <a:off x="1688040" y="0"/>
            <a:ext cx="10503360" cy="6857640"/>
          </a:xfrm>
          <a:prstGeom prst="rect">
            <a:avLst/>
          </a:prstGeom>
          <a:noFill/>
          <a:ln w="0">
            <a:noFill/>
          </a:ln>
        </p:spPr>
      </p:pic>
      <p:sp>
        <p:nvSpPr>
          <p:cNvPr id="43" name="Google Shape;100;p6"/>
          <p:cNvSpPr/>
          <p:nvPr/>
        </p:nvSpPr>
        <p:spPr>
          <a:xfrm>
            <a:off x="421920" y="264960"/>
            <a:ext cx="651492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ru-RU" sz="3000" strike="noStrike" u="none">
                <a:solidFill>
                  <a:srgbClr val="46abf8"/>
                </a:solidFill>
                <a:effectLst/>
                <a:uFillTx/>
                <a:latin typeface="Arial"/>
                <a:ea typeface="Calibri"/>
              </a:rPr>
              <a:t>ПОСТАНОВКА ЗАДАЧИ</a:t>
            </a:r>
            <a:endParaRPr b="0" lang="en-US" sz="3000" strike="noStrike" u="none">
              <a:solidFill>
                <a:srgbClr val="ffffff"/>
              </a:solidFill>
              <a:effectLst/>
              <a:uFillTx/>
              <a:latin typeface="Arial"/>
            </a:endParaRPr>
          </a:p>
        </p:txBody>
      </p:sp>
      <p:sp>
        <p:nvSpPr>
          <p:cNvPr id="44" name="Скругленный прямоугольник 1"/>
          <p:cNvSpPr/>
          <p:nvPr/>
        </p:nvSpPr>
        <p:spPr>
          <a:xfrm>
            <a:off x="226800" y="821160"/>
            <a:ext cx="1179108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ru-RU" sz="1870" strike="noStrike" u="none">
              <a:solidFill>
                <a:schemeClr val="lt1"/>
              </a:solidFill>
              <a:effectLst/>
              <a:uFillTx/>
              <a:latin typeface="Arial"/>
              <a:ea typeface="Arial"/>
            </a:endParaRPr>
          </a:p>
        </p:txBody>
      </p:sp>
      <p:sp>
        <p:nvSpPr>
          <p:cNvPr id="45" name="TextBox 3"/>
          <p:cNvSpPr/>
          <p:nvPr/>
        </p:nvSpPr>
        <p:spPr>
          <a:xfrm>
            <a:off x="421920" y="910800"/>
            <a:ext cx="11366280" cy="3062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ru-RU" sz="2500" strike="noStrike" u="none">
                <a:solidFill>
                  <a:srgbClr val="000000"/>
                </a:solidFill>
                <a:effectLst/>
                <a:uFillTx/>
                <a:latin typeface="Arial"/>
                <a:ea typeface="Arial"/>
              </a:rPr>
              <a:t>Нефункциональные требования</a:t>
            </a:r>
            <a:endParaRPr b="0" lang="en-US" sz="250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marL="343080" indent="-343080">
              <a:lnSpc>
                <a:spcPct val="100000"/>
              </a:lnSpc>
              <a:buClr>
                <a:srgbClr val="45abf9"/>
              </a:buClr>
              <a:buFont typeface="Wingdings" charset="2"/>
              <a:buChar char=""/>
            </a:pPr>
            <a:r>
              <a:rPr b="0" lang="ru-RU" sz="1870" strike="noStrike" u="none">
                <a:solidFill>
                  <a:srgbClr val="000000"/>
                </a:solidFill>
                <a:effectLst/>
                <a:uFillTx/>
                <a:latin typeface="Arial"/>
                <a:ea typeface="Arial"/>
              </a:rPr>
              <a:t>Ожидается, что количество корреспондентских счетов в ЦБ для физических и юридических лиц будет сопоставимо с числом клиентов коммерческих банков на момент запуска цифрового рубля. По текущим оценкам, это 100–110 млн физлиц и 8–9 млн юрлиц, что в сумме может привести к открытию примерно 115–120 млн новых корреспондентских счетов в Центральном банке.</a:t>
            </a:r>
            <a:endParaRPr b="0" lang="en-US" sz="1870" strike="noStrike" u="none">
              <a:solidFill>
                <a:srgbClr val="ffffff"/>
              </a:solidFill>
              <a:effectLst/>
              <a:uFillTx/>
              <a:latin typeface="Arial"/>
            </a:endParaRPr>
          </a:p>
          <a:p>
            <a:pPr marL="343080" indent="-343080">
              <a:lnSpc>
                <a:spcPct val="100000"/>
              </a:lnSpc>
              <a:buClr>
                <a:srgbClr val="45abf9"/>
              </a:buClr>
              <a:buFont typeface="Wingdings" charset="2"/>
              <a:buChar char=""/>
            </a:pPr>
            <a:r>
              <a:rPr b="0" lang="ru-RU" sz="1870" strike="noStrike" u="none">
                <a:solidFill>
                  <a:srgbClr val="000000"/>
                </a:solidFill>
                <a:effectLst/>
                <a:uFillTx/>
                <a:latin typeface="Arial"/>
                <a:ea typeface="Arial"/>
              </a:rPr>
              <a:t>Архитектура масштабируемая для нужд обслуживания всего населения и компаний России.</a:t>
            </a:r>
            <a:endParaRPr b="0" lang="en-US" sz="1870" strike="noStrike" u="none">
              <a:solidFill>
                <a:srgbClr val="ffffff"/>
              </a:solidFill>
              <a:effectLst/>
              <a:uFillTx/>
              <a:latin typeface="Arial"/>
            </a:endParaRPr>
          </a:p>
          <a:p>
            <a:pPr marL="343080" indent="-343080">
              <a:lnSpc>
                <a:spcPct val="100000"/>
              </a:lnSpc>
              <a:buClr>
                <a:srgbClr val="45abf9"/>
              </a:buClr>
              <a:buFont typeface="Wingdings" charset="2"/>
              <a:buChar char=""/>
            </a:pPr>
            <a:r>
              <a:rPr b="0" i="1" lang="ru-RU" sz="1870" strike="noStrike" u="none">
                <a:solidFill>
                  <a:srgbClr val="000000"/>
                </a:solidFill>
                <a:effectLst/>
                <a:uFillTx/>
                <a:latin typeface="Arial"/>
                <a:ea typeface="Arial"/>
              </a:rPr>
              <a:t>Целевые метрики: </a:t>
            </a:r>
            <a:r>
              <a:rPr b="0" lang="ru-RU" sz="1870" strike="noStrike" u="none">
                <a:solidFill>
                  <a:srgbClr val="000000"/>
                </a:solidFill>
                <a:effectLst/>
                <a:uFillTx/>
                <a:latin typeface="Arial"/>
                <a:ea typeface="Arial"/>
              </a:rPr>
              <a:t>общее количество транзакций в день на момент развертывания цифрового рубля: 150–200 млн., пиковая часовая нагрузка – число транзакций в час: 30–40 млн.</a:t>
            </a:r>
            <a:endParaRPr b="0" lang="en-US" sz="187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 name="Google Shape;92;p6" descr=""/>
          <p:cNvPicPr/>
          <p:nvPr/>
        </p:nvPicPr>
        <p:blipFill>
          <a:blip r:embed="rId1"/>
          <a:stretch/>
        </p:blipFill>
        <p:spPr>
          <a:xfrm>
            <a:off x="0" y="0"/>
            <a:ext cx="12191760" cy="6857640"/>
          </a:xfrm>
          <a:prstGeom prst="rect">
            <a:avLst/>
          </a:prstGeom>
          <a:noFill/>
          <a:ln w="0">
            <a:noFill/>
          </a:ln>
        </p:spPr>
      </p:pic>
      <p:sp>
        <p:nvSpPr>
          <p:cNvPr id="47" name="Google Shape;100;p6"/>
          <p:cNvSpPr/>
          <p:nvPr/>
        </p:nvSpPr>
        <p:spPr>
          <a:xfrm>
            <a:off x="421920" y="264960"/>
            <a:ext cx="651492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ru-RU" sz="3000" strike="noStrike" u="none">
                <a:solidFill>
                  <a:srgbClr val="46abf8"/>
                </a:solidFill>
                <a:effectLst/>
                <a:uFillTx/>
                <a:latin typeface="Arial"/>
                <a:ea typeface="Calibri"/>
              </a:rPr>
              <a:t>ФУНКЦИОНАЛЬНАЯ СТРУКТУРА</a:t>
            </a:r>
            <a:endParaRPr b="0" lang="en-US" sz="3000" strike="noStrike" u="none">
              <a:solidFill>
                <a:srgbClr val="ffffff"/>
              </a:solidFill>
              <a:effectLst/>
              <a:uFillTx/>
              <a:latin typeface="Arial"/>
            </a:endParaRPr>
          </a:p>
        </p:txBody>
      </p:sp>
      <p:sp>
        <p:nvSpPr>
          <p:cNvPr id="48" name="Скругленный прямоугольник 1"/>
          <p:cNvSpPr/>
          <p:nvPr/>
        </p:nvSpPr>
        <p:spPr>
          <a:xfrm>
            <a:off x="226800" y="821160"/>
            <a:ext cx="1179108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ru-RU" sz="1870" strike="noStrike" u="none">
              <a:solidFill>
                <a:schemeClr val="lt1"/>
              </a:solidFill>
              <a:effectLst/>
              <a:uFillTx/>
              <a:latin typeface="Arial"/>
              <a:ea typeface="Arial"/>
            </a:endParaRPr>
          </a:p>
        </p:txBody>
      </p:sp>
      <p:pic>
        <p:nvPicPr>
          <p:cNvPr id="49" name="Picture 5" descr=""/>
          <p:cNvPicPr/>
          <p:nvPr/>
        </p:nvPicPr>
        <p:blipFill>
          <a:blip r:embed="rId2"/>
          <a:srcRect l="1987" t="0" r="1987" b="0"/>
          <a:stretch/>
        </p:blipFill>
        <p:spPr>
          <a:xfrm>
            <a:off x="1661400" y="821160"/>
            <a:ext cx="8868960" cy="5860800"/>
          </a:xfrm>
          <a:prstGeom prst="rect">
            <a:avLst/>
          </a:prstGeom>
          <a:noFill/>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 name="Google Shape;92;p6" descr=""/>
          <p:cNvPicPr/>
          <p:nvPr/>
        </p:nvPicPr>
        <p:blipFill>
          <a:blip r:embed="rId1"/>
          <a:stretch/>
        </p:blipFill>
        <p:spPr>
          <a:xfrm>
            <a:off x="0" y="0"/>
            <a:ext cx="12191760" cy="6857640"/>
          </a:xfrm>
          <a:prstGeom prst="rect">
            <a:avLst/>
          </a:prstGeom>
          <a:noFill/>
          <a:ln w="0">
            <a:noFill/>
          </a:ln>
        </p:spPr>
      </p:pic>
      <p:sp>
        <p:nvSpPr>
          <p:cNvPr id="51" name="Google Shape;100;p6"/>
          <p:cNvSpPr/>
          <p:nvPr/>
        </p:nvSpPr>
        <p:spPr>
          <a:xfrm>
            <a:off x="421920" y="264960"/>
            <a:ext cx="680652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ru-RU" sz="3000" strike="noStrike" u="none">
                <a:solidFill>
                  <a:srgbClr val="46abf8"/>
                </a:solidFill>
                <a:effectLst/>
                <a:uFillTx/>
                <a:latin typeface="Arial"/>
                <a:ea typeface="Calibri"/>
              </a:rPr>
              <a:t>ФУНКЦИОНАЛЬНАЯ СТРУКТУРА</a:t>
            </a:r>
            <a:endParaRPr b="0" lang="en-US" sz="3000" strike="noStrike" u="none">
              <a:solidFill>
                <a:srgbClr val="ffffff"/>
              </a:solidFill>
              <a:effectLst/>
              <a:uFillTx/>
              <a:latin typeface="Arial"/>
            </a:endParaRPr>
          </a:p>
        </p:txBody>
      </p:sp>
      <p:sp>
        <p:nvSpPr>
          <p:cNvPr id="52" name="Скругленный прямоугольник 1"/>
          <p:cNvSpPr/>
          <p:nvPr/>
        </p:nvSpPr>
        <p:spPr>
          <a:xfrm>
            <a:off x="226800" y="821160"/>
            <a:ext cx="1179108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ru-RU" sz="1870" strike="noStrike" u="none">
              <a:solidFill>
                <a:schemeClr val="lt1"/>
              </a:solidFill>
              <a:effectLst/>
              <a:uFillTx/>
              <a:latin typeface="Arial"/>
              <a:ea typeface="Arial"/>
            </a:endParaRPr>
          </a:p>
        </p:txBody>
      </p:sp>
      <p:sp>
        <p:nvSpPr>
          <p:cNvPr id="53" name="TextBox 2"/>
          <p:cNvSpPr/>
          <p:nvPr/>
        </p:nvSpPr>
        <p:spPr>
          <a:xfrm>
            <a:off x="421920" y="910800"/>
            <a:ext cx="11366280" cy="1051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ru-RU" sz="2500" strike="noStrike" u="none">
                <a:solidFill>
                  <a:srgbClr val="000000"/>
                </a:solidFill>
                <a:effectLst/>
                <a:uFillTx/>
                <a:latin typeface="Arial"/>
                <a:ea typeface="Arial"/>
              </a:rPr>
              <a:t>Описание компонентов</a:t>
            </a:r>
            <a:endParaRPr b="0" lang="en-US" sz="250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p:txBody>
      </p:sp>
      <p:sp>
        <p:nvSpPr>
          <p:cNvPr id="54" name="TextBox 1"/>
          <p:cNvSpPr/>
          <p:nvPr/>
        </p:nvSpPr>
        <p:spPr>
          <a:xfrm>
            <a:off x="421920" y="911160"/>
            <a:ext cx="11366280" cy="445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ru-RU" sz="2500" strike="noStrike" u="none">
                <a:solidFill>
                  <a:srgbClr val="000000"/>
                </a:solidFill>
                <a:effectLst/>
                <a:uFillTx/>
                <a:latin typeface="Arial"/>
                <a:ea typeface="Arial"/>
              </a:rPr>
              <a:t>Описание </a:t>
            </a:r>
            <a:r>
              <a:rPr b="1" lang="ru-RU" sz="2500" strike="noStrike" u="none">
                <a:solidFill>
                  <a:srgbClr val="000000"/>
                </a:solidFill>
                <a:effectLst/>
                <a:uFillTx/>
                <a:latin typeface="Arial"/>
                <a:ea typeface="Arial"/>
              </a:rPr>
              <a:t>компонентов</a:t>
            </a:r>
            <a:endParaRPr b="0" lang="en-US" sz="250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NFT Token</a:t>
            </a:r>
            <a:br>
              <a:rPr sz="1870"/>
            </a:br>
            <a:r>
              <a:rPr b="1" lang="en-US" sz="1870" strike="noStrike" u="none">
                <a:solidFill>
                  <a:srgbClr val="000000"/>
                </a:solidFill>
                <a:effectLst/>
                <a:uFillTx/>
                <a:latin typeface="Arial"/>
                <a:ea typeface="Arial"/>
              </a:rPr>
              <a:t>NFT </a:t>
            </a:r>
            <a:r>
              <a:rPr b="1" lang="en-US" sz="1870" strike="noStrike" u="none">
                <a:solidFill>
                  <a:srgbClr val="000000"/>
                </a:solidFill>
                <a:effectLst/>
                <a:uFillTx/>
                <a:latin typeface="Arial"/>
                <a:ea typeface="Arial"/>
              </a:rPr>
              <a:t>Token</a:t>
            </a:r>
            <a:r>
              <a:rPr b="0" lang="en-US" sz="1870" strike="noStrike" u="none">
                <a:solidFill>
                  <a:srgbClr val="000000"/>
                </a:solidFill>
                <a:effectLst/>
                <a:uFillTx/>
                <a:latin typeface="Arial"/>
                <a:ea typeface="Arial"/>
              </a:rPr>
              <a:t> представ</a:t>
            </a:r>
            <a:r>
              <a:rPr b="0" lang="en-US" sz="1870" strike="noStrike" u="none">
                <a:solidFill>
                  <a:srgbClr val="000000"/>
                </a:solidFill>
                <a:effectLst/>
                <a:uFillTx/>
                <a:latin typeface="Arial"/>
                <a:ea typeface="Arial"/>
              </a:rPr>
              <a:t>ляет собой </a:t>
            </a:r>
            <a:r>
              <a:rPr b="0" lang="en-US" sz="1870" strike="noStrike" u="none">
                <a:solidFill>
                  <a:srgbClr val="000000"/>
                </a:solidFill>
                <a:effectLst/>
                <a:uFillTx/>
                <a:latin typeface="Arial"/>
                <a:ea typeface="Arial"/>
              </a:rPr>
              <a:t>универсальный </a:t>
            </a:r>
            <a:r>
              <a:rPr b="0" lang="en-US" sz="1870" strike="noStrike" u="none">
                <a:solidFill>
                  <a:srgbClr val="000000"/>
                </a:solidFill>
                <a:effectLst/>
                <a:uFillTx/>
                <a:latin typeface="Arial"/>
                <a:ea typeface="Arial"/>
              </a:rPr>
              <a:t>платежный </a:t>
            </a:r>
            <a:r>
              <a:rPr b="0" lang="en-US" sz="1870" strike="noStrike" u="none">
                <a:solidFill>
                  <a:srgbClr val="000000"/>
                </a:solidFill>
                <a:effectLst/>
                <a:uFillTx/>
                <a:latin typeface="Arial"/>
                <a:ea typeface="Arial"/>
              </a:rPr>
              <a:t>инструмент в </a:t>
            </a:r>
            <a:r>
              <a:rPr b="0" lang="en-US" sz="1870" strike="noStrike" u="none">
                <a:solidFill>
                  <a:srgbClr val="000000"/>
                </a:solidFill>
                <a:effectLst/>
                <a:uFillTx/>
                <a:latin typeface="Arial"/>
                <a:ea typeface="Arial"/>
              </a:rPr>
              <a:t>системе </a:t>
            </a:r>
            <a:r>
              <a:rPr b="0" lang="en-US" sz="1870" strike="noStrike" u="none">
                <a:solidFill>
                  <a:srgbClr val="000000"/>
                </a:solidFill>
                <a:effectLst/>
                <a:uFillTx/>
                <a:latin typeface="Arial"/>
                <a:ea typeface="Arial"/>
              </a:rPr>
              <a:t>цифрового </a:t>
            </a:r>
            <a:r>
              <a:rPr b="0" lang="en-US" sz="1870" strike="noStrike" u="none">
                <a:solidFill>
                  <a:srgbClr val="000000"/>
                </a:solidFill>
                <a:effectLst/>
                <a:uFillTx/>
                <a:latin typeface="Arial"/>
                <a:ea typeface="Arial"/>
              </a:rPr>
              <a:t>рубля, </a:t>
            </a:r>
            <a:r>
              <a:rPr b="0" lang="en-US" sz="1870" strike="noStrike" u="none">
                <a:solidFill>
                  <a:srgbClr val="000000"/>
                </a:solidFill>
                <a:effectLst/>
                <a:uFillTx/>
                <a:latin typeface="Arial"/>
                <a:ea typeface="Arial"/>
              </a:rPr>
              <a:t>существующий </a:t>
            </a:r>
            <a:r>
              <a:rPr b="0" lang="en-US" sz="1870" strike="noStrike" u="none">
                <a:solidFill>
                  <a:srgbClr val="000000"/>
                </a:solidFill>
                <a:effectLst/>
                <a:uFillTx/>
                <a:latin typeface="Arial"/>
                <a:ea typeface="Arial"/>
              </a:rPr>
              <a:t>одновременно </a:t>
            </a:r>
            <a:r>
              <a:rPr b="0" lang="en-US" sz="1870" strike="noStrike" u="none">
                <a:solidFill>
                  <a:srgbClr val="000000"/>
                </a:solidFill>
                <a:effectLst/>
                <a:uFillTx/>
                <a:latin typeface="Arial"/>
                <a:ea typeface="Arial"/>
              </a:rPr>
              <a:t>в физической и </a:t>
            </a:r>
            <a:r>
              <a:rPr b="0" lang="en-US" sz="1870" strike="noStrike" u="none">
                <a:solidFill>
                  <a:srgbClr val="000000"/>
                </a:solidFill>
                <a:effectLst/>
                <a:uFillTx/>
                <a:latin typeface="Arial"/>
                <a:ea typeface="Arial"/>
              </a:rPr>
              <a:t>цифровой </a:t>
            </a:r>
            <a:r>
              <a:rPr b="0" lang="en-US" sz="1870" strike="noStrike" u="none">
                <a:solidFill>
                  <a:srgbClr val="000000"/>
                </a:solidFill>
                <a:effectLst/>
                <a:uFillTx/>
                <a:latin typeface="Arial"/>
                <a:ea typeface="Arial"/>
              </a:rPr>
              <a:t>формах. </a:t>
            </a:r>
            <a:r>
              <a:rPr b="0" lang="en-US" sz="1870" strike="noStrike" u="none">
                <a:solidFill>
                  <a:srgbClr val="000000"/>
                </a:solidFill>
                <a:effectLst/>
                <a:uFillTx/>
                <a:latin typeface="Arial"/>
                <a:ea typeface="Arial"/>
              </a:rPr>
              <a:t>Физическим </a:t>
            </a:r>
            <a:r>
              <a:rPr b="0" lang="en-US" sz="1870" strike="noStrike" u="none">
                <a:solidFill>
                  <a:srgbClr val="000000"/>
                </a:solidFill>
                <a:effectLst/>
                <a:uFillTx/>
                <a:latin typeface="Arial"/>
                <a:ea typeface="Arial"/>
              </a:rPr>
              <a:t>воплощением </a:t>
            </a:r>
            <a:r>
              <a:rPr b="0" lang="en-US" sz="1870" strike="noStrike" u="none">
                <a:solidFill>
                  <a:srgbClr val="000000"/>
                </a:solidFill>
                <a:effectLst/>
                <a:uFillTx/>
                <a:latin typeface="Arial"/>
                <a:ea typeface="Arial"/>
              </a:rPr>
              <a:t>токена может </a:t>
            </a:r>
            <a:r>
              <a:rPr b="0" lang="en-US" sz="1870" strike="noStrike" u="none">
                <a:solidFill>
                  <a:srgbClr val="000000"/>
                </a:solidFill>
                <a:effectLst/>
                <a:uFillTx/>
                <a:latin typeface="Arial"/>
                <a:ea typeface="Arial"/>
              </a:rPr>
              <a:t>выступать чип-</a:t>
            </a:r>
            <a:r>
              <a:rPr b="0" lang="en-US" sz="1870" strike="noStrike" u="none">
                <a:solidFill>
                  <a:srgbClr val="000000"/>
                </a:solidFill>
                <a:effectLst/>
                <a:uFillTx/>
                <a:latin typeface="Arial"/>
                <a:ea typeface="Arial"/>
              </a:rPr>
              <a:t>карта, брелок </a:t>
            </a:r>
            <a:r>
              <a:rPr b="0" lang="en-US" sz="1870" strike="noStrike" u="none">
                <a:solidFill>
                  <a:srgbClr val="000000"/>
                </a:solidFill>
                <a:effectLst/>
                <a:uFillTx/>
                <a:latin typeface="Arial"/>
                <a:ea typeface="Arial"/>
              </a:rPr>
              <a:t>или другое </a:t>
            </a:r>
            <a:r>
              <a:rPr b="0" lang="en-US" sz="1870" strike="noStrike" u="none">
                <a:solidFill>
                  <a:srgbClr val="000000"/>
                </a:solidFill>
                <a:effectLst/>
                <a:uFillTx/>
                <a:latin typeface="Arial"/>
                <a:ea typeface="Arial"/>
              </a:rPr>
              <a:t>устройство с </a:t>
            </a:r>
            <a:r>
              <a:rPr b="0" lang="en-US" sz="1870" strike="noStrike" u="none">
                <a:solidFill>
                  <a:srgbClr val="000000"/>
                </a:solidFill>
                <a:effectLst/>
                <a:uFillTx/>
                <a:latin typeface="Arial"/>
                <a:ea typeface="Arial"/>
              </a:rPr>
              <a:t>NFC-модулем, </a:t>
            </a:r>
            <a:r>
              <a:rPr b="0" lang="en-US" sz="1870" strike="noStrike" u="none">
                <a:solidFill>
                  <a:srgbClr val="000000"/>
                </a:solidFill>
                <a:effectLst/>
                <a:uFillTx/>
                <a:latin typeface="Arial"/>
                <a:ea typeface="Arial"/>
              </a:rPr>
              <a:t>в то время как </a:t>
            </a:r>
            <a:r>
              <a:rPr b="0" lang="en-US" sz="1870" strike="noStrike" u="none">
                <a:solidFill>
                  <a:srgbClr val="000000"/>
                </a:solidFill>
                <a:effectLst/>
                <a:uFillTx/>
                <a:latin typeface="Arial"/>
                <a:ea typeface="Arial"/>
              </a:rPr>
              <a:t>его цифровая </a:t>
            </a:r>
            <a:r>
              <a:rPr b="0" lang="en-US" sz="1870" strike="noStrike" u="none">
                <a:solidFill>
                  <a:srgbClr val="000000"/>
                </a:solidFill>
                <a:effectLst/>
                <a:uFillTx/>
                <a:latin typeface="Arial"/>
                <a:ea typeface="Arial"/>
              </a:rPr>
              <a:t>часть </a:t>
            </a:r>
            <a:r>
              <a:rPr b="0" lang="en-US" sz="1870" strike="noStrike" u="none">
                <a:solidFill>
                  <a:srgbClr val="000000"/>
                </a:solidFill>
                <a:effectLst/>
                <a:uFillTx/>
                <a:latin typeface="Arial"/>
                <a:ea typeface="Arial"/>
              </a:rPr>
              <a:t>реализована </a:t>
            </a:r>
            <a:r>
              <a:rPr b="0" lang="en-US" sz="1870" strike="noStrike" u="none">
                <a:solidFill>
                  <a:srgbClr val="000000"/>
                </a:solidFill>
                <a:effectLst/>
                <a:uFillTx/>
                <a:latin typeface="Arial"/>
                <a:ea typeface="Arial"/>
              </a:rPr>
              <a:t>как уникальный </a:t>
            </a:r>
            <a:r>
              <a:rPr b="0" lang="en-US" sz="1870" strike="noStrike" u="none">
                <a:solidFill>
                  <a:srgbClr val="000000"/>
                </a:solidFill>
                <a:effectLst/>
                <a:uFillTx/>
                <a:latin typeface="Arial"/>
                <a:ea typeface="Arial"/>
              </a:rPr>
              <a:t>идентификатор </a:t>
            </a:r>
            <a:r>
              <a:rPr b="0" lang="en-US" sz="1870" strike="noStrike" u="none">
                <a:solidFill>
                  <a:srgbClr val="000000"/>
                </a:solidFill>
                <a:effectLst/>
                <a:uFillTx/>
                <a:latin typeface="Arial"/>
                <a:ea typeface="Arial"/>
              </a:rPr>
              <a:t>в блокчейн-</a:t>
            </a:r>
            <a:r>
              <a:rPr b="0" lang="en-US" sz="1870" strike="noStrike" u="none">
                <a:solidFill>
                  <a:srgbClr val="000000"/>
                </a:solidFill>
                <a:effectLst/>
                <a:uFillTx/>
                <a:latin typeface="Arial"/>
                <a:ea typeface="Arial"/>
              </a:rPr>
              <a:t>системе ЦБ. </a:t>
            </a:r>
            <a:r>
              <a:rPr b="0" lang="en-US" sz="1870" strike="noStrike" u="none">
                <a:solidFill>
                  <a:srgbClr val="000000"/>
                </a:solidFill>
                <a:effectLst/>
                <a:uFillTx/>
                <a:latin typeface="Arial"/>
                <a:ea typeface="Arial"/>
              </a:rPr>
              <a:t>Главной </a:t>
            </a:r>
            <a:r>
              <a:rPr b="0" lang="en-US" sz="1870" strike="noStrike" u="none">
                <a:solidFill>
                  <a:srgbClr val="000000"/>
                </a:solidFill>
                <a:effectLst/>
                <a:uFillTx/>
                <a:latin typeface="Arial"/>
                <a:ea typeface="Arial"/>
              </a:rPr>
              <a:t>особенностью </a:t>
            </a:r>
            <a:r>
              <a:rPr b="0" lang="en-US" sz="1870" strike="noStrike" u="none">
                <a:solidFill>
                  <a:srgbClr val="000000"/>
                </a:solidFill>
                <a:effectLst/>
                <a:uFillTx/>
                <a:latin typeface="Arial"/>
                <a:ea typeface="Arial"/>
              </a:rPr>
              <a:t>такого решения </a:t>
            </a:r>
            <a:r>
              <a:rPr b="0" lang="en-US" sz="1870" strike="noStrike" u="none">
                <a:solidFill>
                  <a:srgbClr val="000000"/>
                </a:solidFill>
                <a:effectLst/>
                <a:uFillTx/>
                <a:latin typeface="Arial"/>
                <a:ea typeface="Arial"/>
              </a:rPr>
              <a:t>является </a:t>
            </a:r>
            <a:r>
              <a:rPr b="0" lang="en-US" sz="1870" strike="noStrike" u="none">
                <a:solidFill>
                  <a:srgbClr val="000000"/>
                </a:solidFill>
                <a:effectLst/>
                <a:uFillTx/>
                <a:latin typeface="Arial"/>
                <a:ea typeface="Arial"/>
              </a:rPr>
              <a:t>возможность </a:t>
            </a:r>
            <a:r>
              <a:rPr b="0" lang="en-US" sz="1870" strike="noStrike" u="none">
                <a:solidFill>
                  <a:srgbClr val="000000"/>
                </a:solidFill>
                <a:effectLst/>
                <a:uFillTx/>
                <a:latin typeface="Arial"/>
                <a:ea typeface="Arial"/>
              </a:rPr>
              <a:t>совершать </a:t>
            </a:r>
            <a:r>
              <a:rPr b="0" lang="en-US" sz="1870" strike="noStrike" u="none">
                <a:solidFill>
                  <a:srgbClr val="000000"/>
                </a:solidFill>
                <a:effectLst/>
                <a:uFillTx/>
                <a:latin typeface="Arial"/>
                <a:ea typeface="Arial"/>
              </a:rPr>
              <a:t>платежи при </a:t>
            </a:r>
            <a:r>
              <a:rPr b="0" lang="en-US" sz="1870" strike="noStrike" u="none">
                <a:solidFill>
                  <a:srgbClr val="000000"/>
                </a:solidFill>
                <a:effectLst/>
                <a:uFillTx/>
                <a:latin typeface="Arial"/>
                <a:ea typeface="Arial"/>
              </a:rPr>
              <a:t>наличии </a:t>
            </a:r>
            <a:r>
              <a:rPr b="0" lang="en-US" sz="1870" strike="noStrike" u="none">
                <a:solidFill>
                  <a:srgbClr val="000000"/>
                </a:solidFill>
                <a:effectLst/>
                <a:uFillTx/>
                <a:latin typeface="Arial"/>
                <a:ea typeface="Arial"/>
              </a:rPr>
              <a:t>интернет-</a:t>
            </a:r>
            <a:r>
              <a:rPr b="0" lang="en-US" sz="1870" strike="noStrike" u="none">
                <a:solidFill>
                  <a:srgbClr val="000000"/>
                </a:solidFill>
                <a:effectLst/>
                <a:uFillTx/>
                <a:latin typeface="Arial"/>
                <a:ea typeface="Arial"/>
              </a:rPr>
              <a:t>соединения </a:t>
            </a:r>
            <a:r>
              <a:rPr b="0" lang="en-US" sz="1870" strike="noStrike" u="none">
                <a:solidFill>
                  <a:srgbClr val="000000"/>
                </a:solidFill>
                <a:effectLst/>
                <a:uFillTx/>
                <a:latin typeface="Arial"/>
                <a:ea typeface="Arial"/>
              </a:rPr>
              <a:t>только на </a:t>
            </a:r>
            <a:r>
              <a:rPr b="0" lang="en-US" sz="1870" strike="noStrike" u="none">
                <a:solidFill>
                  <a:srgbClr val="000000"/>
                </a:solidFill>
                <a:effectLst/>
                <a:uFillTx/>
                <a:latin typeface="Arial"/>
                <a:ea typeface="Arial"/>
              </a:rPr>
              <a:t>стороне </a:t>
            </a:r>
            <a:r>
              <a:rPr b="0" lang="en-US" sz="1870" strike="noStrike" u="none">
                <a:solidFill>
                  <a:srgbClr val="000000"/>
                </a:solidFill>
                <a:effectLst/>
                <a:uFillTx/>
                <a:latin typeface="Arial"/>
                <a:ea typeface="Arial"/>
              </a:rPr>
              <a:t>терминала, что </a:t>
            </a:r>
            <a:r>
              <a:rPr b="0" lang="en-US" sz="1870" strike="noStrike" u="none">
                <a:solidFill>
                  <a:srgbClr val="000000"/>
                </a:solidFill>
                <a:effectLst/>
                <a:uFillTx/>
                <a:latin typeface="Arial"/>
                <a:ea typeface="Arial"/>
              </a:rPr>
              <a:t>делает процесс </a:t>
            </a:r>
            <a:r>
              <a:rPr b="0" lang="en-US" sz="1870" strike="noStrike" u="none">
                <a:solidFill>
                  <a:srgbClr val="000000"/>
                </a:solidFill>
                <a:effectLst/>
                <a:uFillTx/>
                <a:latin typeface="Arial"/>
                <a:ea typeface="Arial"/>
              </a:rPr>
              <a:t>максимально </a:t>
            </a:r>
            <a:r>
              <a:rPr b="0" lang="en-US" sz="1870" strike="noStrike" u="none">
                <a:solidFill>
                  <a:srgbClr val="000000"/>
                </a:solidFill>
                <a:effectLst/>
                <a:uFillTx/>
                <a:latin typeface="Arial"/>
                <a:ea typeface="Arial"/>
              </a:rPr>
              <a:t>безопасным и </a:t>
            </a:r>
            <a:r>
              <a:rPr b="0" lang="en-US" sz="1870" strike="noStrike" u="none">
                <a:solidFill>
                  <a:srgbClr val="000000"/>
                </a:solidFill>
                <a:effectLst/>
                <a:uFillTx/>
                <a:latin typeface="Arial"/>
                <a:ea typeface="Arial"/>
              </a:rPr>
              <a:t>удобным для </a:t>
            </a:r>
            <a:r>
              <a:rPr b="0" lang="en-US" sz="1870" strike="noStrike" u="none">
                <a:solidFill>
                  <a:srgbClr val="000000"/>
                </a:solidFill>
                <a:effectLst/>
                <a:uFillTx/>
                <a:latin typeface="Arial"/>
                <a:ea typeface="Arial"/>
              </a:rPr>
              <a:t>пользователя. </a:t>
            </a:r>
            <a:r>
              <a:rPr b="0" lang="en-US" sz="1870" strike="noStrike" u="none">
                <a:solidFill>
                  <a:srgbClr val="000000"/>
                </a:solidFill>
                <a:effectLst/>
                <a:uFillTx/>
                <a:latin typeface="Arial"/>
                <a:ea typeface="Arial"/>
              </a:rPr>
              <a:t>Токен содержит </a:t>
            </a:r>
            <a:r>
              <a:rPr b="0" lang="en-US" sz="1870" strike="noStrike" u="none">
                <a:solidFill>
                  <a:srgbClr val="000000"/>
                </a:solidFill>
                <a:effectLst/>
                <a:uFillTx/>
                <a:latin typeface="Arial"/>
                <a:ea typeface="Arial"/>
              </a:rPr>
              <a:t>защищенную </a:t>
            </a:r>
            <a:r>
              <a:rPr b="0" lang="en-US" sz="1870" strike="noStrike" u="none">
                <a:solidFill>
                  <a:srgbClr val="000000"/>
                </a:solidFill>
                <a:effectLst/>
                <a:uFillTx/>
                <a:latin typeface="Arial"/>
                <a:ea typeface="Arial"/>
              </a:rPr>
              <a:t>цифровую </a:t>
            </a:r>
            <a:r>
              <a:rPr b="0" lang="en-US" sz="1870" strike="noStrike" u="none">
                <a:solidFill>
                  <a:srgbClr val="000000"/>
                </a:solidFill>
                <a:effectLst/>
                <a:uFillTx/>
                <a:latin typeface="Arial"/>
                <a:ea typeface="Arial"/>
              </a:rPr>
              <a:t>подпись и </a:t>
            </a:r>
            <a:r>
              <a:rPr b="0" lang="en-US" sz="1870" strike="noStrike" u="none">
                <a:solidFill>
                  <a:srgbClr val="000000"/>
                </a:solidFill>
                <a:effectLst/>
                <a:uFillTx/>
                <a:latin typeface="Arial"/>
                <a:ea typeface="Arial"/>
              </a:rPr>
              <a:t>привязан к </a:t>
            </a:r>
            <a:r>
              <a:rPr b="0" lang="en-US" sz="1870" strike="noStrike" u="none">
                <a:solidFill>
                  <a:srgbClr val="000000"/>
                </a:solidFill>
                <a:effectLst/>
                <a:uFillTx/>
                <a:latin typeface="Arial"/>
                <a:ea typeface="Arial"/>
              </a:rPr>
              <a:t>счету в </a:t>
            </a:r>
            <a:r>
              <a:rPr b="0" lang="en-US" sz="1870" strike="noStrike" u="none">
                <a:solidFill>
                  <a:srgbClr val="000000"/>
                </a:solidFill>
                <a:effectLst/>
                <a:uFillTx/>
                <a:latin typeface="Arial"/>
                <a:ea typeface="Arial"/>
              </a:rPr>
              <a:t>цифровых </a:t>
            </a:r>
            <a:r>
              <a:rPr b="0" lang="en-US" sz="1870" strike="noStrike" u="none">
                <a:solidFill>
                  <a:srgbClr val="000000"/>
                </a:solidFill>
                <a:effectLst/>
                <a:uFillTx/>
                <a:latin typeface="Arial"/>
                <a:ea typeface="Arial"/>
              </a:rPr>
              <a:t>рублях, </a:t>
            </a:r>
            <a:r>
              <a:rPr b="0" lang="en-US" sz="1870" strike="noStrike" u="none">
                <a:solidFill>
                  <a:srgbClr val="000000"/>
                </a:solidFill>
                <a:effectLst/>
                <a:uFillTx/>
                <a:latin typeface="Arial"/>
                <a:ea typeface="Arial"/>
              </a:rPr>
              <a:t>позволяя </a:t>
            </a:r>
            <a:r>
              <a:rPr b="0" lang="en-US" sz="1870" strike="noStrike" u="none">
                <a:solidFill>
                  <a:srgbClr val="000000"/>
                </a:solidFill>
                <a:effectLst/>
                <a:uFillTx/>
                <a:latin typeface="Arial"/>
                <a:ea typeface="Arial"/>
              </a:rPr>
              <a:t>проводить </a:t>
            </a:r>
            <a:r>
              <a:rPr b="0" lang="en-US" sz="1870" strike="noStrike" u="none">
                <a:solidFill>
                  <a:srgbClr val="000000"/>
                </a:solidFill>
                <a:effectLst/>
                <a:uFillTx/>
                <a:latin typeface="Arial"/>
                <a:ea typeface="Arial"/>
              </a:rPr>
              <a:t>мгновенные </a:t>
            </a:r>
            <a:r>
              <a:rPr b="0" lang="en-US" sz="1870" strike="noStrike" u="none">
                <a:solidFill>
                  <a:srgbClr val="000000"/>
                </a:solidFill>
                <a:effectLst/>
                <a:uFillTx/>
                <a:latin typeface="Arial"/>
                <a:ea typeface="Arial"/>
              </a:rPr>
              <a:t>транзакции без </a:t>
            </a:r>
            <a:r>
              <a:rPr b="0" lang="en-US" sz="1870" strike="noStrike" u="none">
                <a:solidFill>
                  <a:srgbClr val="000000"/>
                </a:solidFill>
                <a:effectLst/>
                <a:uFillTx/>
                <a:latin typeface="Arial"/>
                <a:ea typeface="Arial"/>
              </a:rPr>
              <a:t>раскрытия </a:t>
            </a:r>
            <a:r>
              <a:rPr b="0" lang="en-US" sz="1870" strike="noStrike" u="none">
                <a:solidFill>
                  <a:srgbClr val="000000"/>
                </a:solidFill>
                <a:effectLst/>
                <a:uFillTx/>
                <a:latin typeface="Arial"/>
                <a:ea typeface="Arial"/>
              </a:rPr>
              <a:t>персональных </a:t>
            </a:r>
            <a:r>
              <a:rPr b="0" lang="en-US" sz="1870" strike="noStrike" u="none">
                <a:solidFill>
                  <a:srgbClr val="000000"/>
                </a:solidFill>
                <a:effectLst/>
                <a:uFillTx/>
                <a:latin typeface="Arial"/>
                <a:ea typeface="Arial"/>
              </a:rPr>
              <a:t>данных. Это </a:t>
            </a:r>
            <a:r>
              <a:rPr b="0" lang="en-US" sz="1870" strike="noStrike" u="none">
                <a:solidFill>
                  <a:srgbClr val="000000"/>
                </a:solidFill>
                <a:effectLst/>
                <a:uFillTx/>
                <a:latin typeface="Arial"/>
                <a:ea typeface="Arial"/>
              </a:rPr>
              <a:t>решение </a:t>
            </a:r>
            <a:r>
              <a:rPr b="0" lang="en-US" sz="1870" strike="noStrike" u="none">
                <a:solidFill>
                  <a:srgbClr val="000000"/>
                </a:solidFill>
                <a:effectLst/>
                <a:uFillTx/>
                <a:latin typeface="Arial"/>
                <a:ea typeface="Arial"/>
              </a:rPr>
              <a:t>сочетает в себе </a:t>
            </a:r>
            <a:r>
              <a:rPr b="0" lang="en-US" sz="1870" strike="noStrike" u="none">
                <a:solidFill>
                  <a:srgbClr val="000000"/>
                </a:solidFill>
                <a:effectLst/>
                <a:uFillTx/>
                <a:latin typeface="Arial"/>
                <a:ea typeface="Arial"/>
              </a:rPr>
              <a:t>преимущества </a:t>
            </a:r>
            <a:r>
              <a:rPr b="0" lang="en-US" sz="1870" strike="noStrike" u="none">
                <a:solidFill>
                  <a:srgbClr val="000000"/>
                </a:solidFill>
                <a:effectLst/>
                <a:uFillTx/>
                <a:latin typeface="Arial"/>
                <a:ea typeface="Arial"/>
              </a:rPr>
              <a:t>традиционных </a:t>
            </a:r>
            <a:r>
              <a:rPr b="0" lang="en-US" sz="1870" strike="noStrike" u="none">
                <a:solidFill>
                  <a:srgbClr val="000000"/>
                </a:solidFill>
                <a:effectLst/>
                <a:uFillTx/>
                <a:latin typeface="Arial"/>
                <a:ea typeface="Arial"/>
              </a:rPr>
              <a:t>платежных карт </a:t>
            </a:r>
            <a:r>
              <a:rPr b="0" lang="en-US" sz="1870" strike="noStrike" u="none">
                <a:solidFill>
                  <a:srgbClr val="000000"/>
                </a:solidFill>
                <a:effectLst/>
                <a:uFillTx/>
                <a:latin typeface="Arial"/>
                <a:ea typeface="Arial"/>
              </a:rPr>
              <a:t>с </a:t>
            </a:r>
            <a:r>
              <a:rPr b="0" lang="en-US" sz="1870" strike="noStrike" u="none">
                <a:solidFill>
                  <a:srgbClr val="000000"/>
                </a:solidFill>
                <a:effectLst/>
                <a:uFillTx/>
                <a:latin typeface="Arial"/>
                <a:ea typeface="Arial"/>
              </a:rPr>
              <a:t>инновационны</a:t>
            </a:r>
            <a:r>
              <a:rPr b="0" lang="en-US" sz="1870" strike="noStrike" u="none">
                <a:solidFill>
                  <a:srgbClr val="000000"/>
                </a:solidFill>
                <a:effectLst/>
                <a:uFillTx/>
                <a:latin typeface="Arial"/>
                <a:ea typeface="Arial"/>
              </a:rPr>
              <a:t>ми </a:t>
            </a:r>
            <a:r>
              <a:rPr b="0" lang="en-US" sz="1870" strike="noStrike" u="none">
                <a:solidFill>
                  <a:srgbClr val="000000"/>
                </a:solidFill>
                <a:effectLst/>
                <a:uFillTx/>
                <a:latin typeface="Arial"/>
                <a:ea typeface="Arial"/>
              </a:rPr>
              <a:t>возможностями </a:t>
            </a:r>
            <a:r>
              <a:rPr b="0" lang="en-US" sz="1870" strike="noStrike" u="none">
                <a:solidFill>
                  <a:srgbClr val="000000"/>
                </a:solidFill>
                <a:effectLst/>
                <a:uFillTx/>
                <a:latin typeface="Arial"/>
                <a:ea typeface="Arial"/>
              </a:rPr>
              <a:t>цифровых </a:t>
            </a:r>
            <a:r>
              <a:rPr b="0" lang="en-US" sz="1870" strike="noStrike" u="none">
                <a:solidFill>
                  <a:srgbClr val="000000"/>
                </a:solidFill>
                <a:effectLst/>
                <a:uFillTx/>
                <a:latin typeface="Arial"/>
                <a:ea typeface="Arial"/>
              </a:rPr>
              <a:t>валют, </a:t>
            </a:r>
            <a:r>
              <a:rPr b="0" lang="en-US" sz="1870" strike="noStrike" u="none">
                <a:solidFill>
                  <a:srgbClr val="000000"/>
                </a:solidFill>
                <a:effectLst/>
                <a:uFillTx/>
                <a:latin typeface="Arial"/>
                <a:ea typeface="Arial"/>
              </a:rPr>
              <a:t>обеспечивая </a:t>
            </a:r>
            <a:r>
              <a:rPr b="0" lang="en-US" sz="1870" strike="noStrike" u="none">
                <a:solidFill>
                  <a:srgbClr val="000000"/>
                </a:solidFill>
                <a:effectLst/>
                <a:uFillTx/>
                <a:latin typeface="Arial"/>
                <a:ea typeface="Arial"/>
              </a:rPr>
              <a:t>при этом </a:t>
            </a:r>
            <a:r>
              <a:rPr b="0" lang="en-US" sz="1870" strike="noStrike" u="none">
                <a:solidFill>
                  <a:srgbClr val="000000"/>
                </a:solidFill>
                <a:effectLst/>
                <a:uFillTx/>
                <a:latin typeface="Arial"/>
                <a:ea typeface="Arial"/>
              </a:rPr>
              <a:t>высокий </a:t>
            </a:r>
            <a:r>
              <a:rPr b="0" lang="en-US" sz="1870" strike="noStrike" u="none">
                <a:solidFill>
                  <a:srgbClr val="000000"/>
                </a:solidFill>
                <a:effectLst/>
                <a:uFillTx/>
                <a:latin typeface="Arial"/>
                <a:ea typeface="Arial"/>
              </a:rPr>
              <a:t>уровень </a:t>
            </a:r>
            <a:r>
              <a:rPr b="0" lang="en-US" sz="1870" strike="noStrike" u="none">
                <a:solidFill>
                  <a:srgbClr val="000000"/>
                </a:solidFill>
                <a:effectLst/>
                <a:uFillTx/>
                <a:latin typeface="Arial"/>
                <a:ea typeface="Arial"/>
              </a:rPr>
              <a:t>защиты от </a:t>
            </a:r>
            <a:r>
              <a:rPr b="0" lang="en-US" sz="1870" strike="noStrike" u="none">
                <a:solidFill>
                  <a:srgbClr val="000000"/>
                </a:solidFill>
                <a:effectLst/>
                <a:uFillTx/>
                <a:latin typeface="Arial"/>
                <a:ea typeface="Arial"/>
              </a:rPr>
              <a:t>мошенничества</a:t>
            </a:r>
            <a:r>
              <a:rPr b="0" lang="en-US" sz="1870" strike="noStrike" u="none">
                <a:solidFill>
                  <a:srgbClr val="000000"/>
                </a:solidFill>
                <a:effectLst/>
                <a:uFillTx/>
                <a:latin typeface="Arial"/>
                <a:ea typeface="Arial"/>
              </a:rPr>
              <a:t>.</a:t>
            </a: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 name="Google Shape;92;p 2" descr=""/>
          <p:cNvPicPr/>
          <p:nvPr/>
        </p:nvPicPr>
        <p:blipFill>
          <a:blip r:embed="rId1"/>
          <a:stretch/>
        </p:blipFill>
        <p:spPr>
          <a:xfrm>
            <a:off x="0" y="0"/>
            <a:ext cx="12191760" cy="6857640"/>
          </a:xfrm>
          <a:prstGeom prst="rect">
            <a:avLst/>
          </a:prstGeom>
          <a:noFill/>
          <a:ln w="0">
            <a:noFill/>
          </a:ln>
        </p:spPr>
      </p:pic>
      <p:sp>
        <p:nvSpPr>
          <p:cNvPr id="56" name="Google Shape;100;p 2"/>
          <p:cNvSpPr/>
          <p:nvPr/>
        </p:nvSpPr>
        <p:spPr>
          <a:xfrm>
            <a:off x="421920" y="264960"/>
            <a:ext cx="680652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ru-RU" sz="3000" strike="noStrike" u="none">
                <a:solidFill>
                  <a:srgbClr val="46abf8"/>
                </a:solidFill>
                <a:effectLst/>
                <a:uFillTx/>
                <a:latin typeface="Arial"/>
                <a:ea typeface="Calibri"/>
              </a:rPr>
              <a:t>ФУНКЦИОНАЛЬНАЯ СТРУКТУРА</a:t>
            </a:r>
            <a:endParaRPr b="0" lang="en-US" sz="3000" strike="noStrike" u="none">
              <a:solidFill>
                <a:srgbClr val="ffffff"/>
              </a:solidFill>
              <a:effectLst/>
              <a:uFillTx/>
              <a:latin typeface="Arial"/>
            </a:endParaRPr>
          </a:p>
        </p:txBody>
      </p:sp>
      <p:sp>
        <p:nvSpPr>
          <p:cNvPr id="57" name="Скругленный прямоугольник 3"/>
          <p:cNvSpPr/>
          <p:nvPr/>
        </p:nvSpPr>
        <p:spPr>
          <a:xfrm>
            <a:off x="226800" y="821160"/>
            <a:ext cx="1179108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ru-RU" sz="1870" strike="noStrike" u="none">
              <a:solidFill>
                <a:schemeClr val="lt1"/>
              </a:solidFill>
              <a:effectLst/>
              <a:uFillTx/>
              <a:latin typeface="Arial"/>
              <a:ea typeface="Arial"/>
            </a:endParaRPr>
          </a:p>
        </p:txBody>
      </p:sp>
      <p:sp>
        <p:nvSpPr>
          <p:cNvPr id="58" name="TextBox 6"/>
          <p:cNvSpPr/>
          <p:nvPr/>
        </p:nvSpPr>
        <p:spPr>
          <a:xfrm>
            <a:off x="421920" y="910800"/>
            <a:ext cx="11366280" cy="1040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ru-RU" sz="2500" strike="noStrike" u="none">
                <a:solidFill>
                  <a:srgbClr val="000000"/>
                </a:solidFill>
                <a:effectLst/>
                <a:uFillTx/>
                <a:latin typeface="Arial"/>
                <a:ea typeface="Arial"/>
              </a:rPr>
              <a:t>Описание </a:t>
            </a:r>
            <a:r>
              <a:rPr b="1" lang="ru-RU" sz="2500" strike="noStrike" u="none">
                <a:solidFill>
                  <a:srgbClr val="000000"/>
                </a:solidFill>
                <a:effectLst/>
                <a:uFillTx/>
                <a:latin typeface="Arial"/>
                <a:ea typeface="Arial"/>
              </a:rPr>
              <a:t>компонентов</a:t>
            </a:r>
            <a:endParaRPr b="0" lang="en-US" sz="250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p:txBody>
      </p:sp>
      <p:sp>
        <p:nvSpPr>
          <p:cNvPr id="59" name="TextBox 7"/>
          <p:cNvSpPr/>
          <p:nvPr/>
        </p:nvSpPr>
        <p:spPr>
          <a:xfrm>
            <a:off x="421920" y="911160"/>
            <a:ext cx="11366280" cy="4737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ru-RU" sz="2500" strike="noStrike" u="none">
                <a:solidFill>
                  <a:srgbClr val="000000"/>
                </a:solidFill>
                <a:effectLst/>
                <a:uFillTx/>
                <a:latin typeface="Arial"/>
                <a:ea typeface="Arial"/>
              </a:rPr>
              <a:t>Описание </a:t>
            </a:r>
            <a:r>
              <a:rPr b="1" lang="ru-RU" sz="2500" strike="noStrike" u="none">
                <a:solidFill>
                  <a:srgbClr val="000000"/>
                </a:solidFill>
                <a:effectLst/>
                <a:uFillTx/>
                <a:latin typeface="Arial"/>
                <a:ea typeface="Arial"/>
              </a:rPr>
              <a:t>компоненто</a:t>
            </a:r>
            <a:r>
              <a:rPr b="1" lang="ru-RU" sz="2500" strike="noStrike" u="none">
                <a:solidFill>
                  <a:srgbClr val="000000"/>
                </a:solidFill>
                <a:effectLst/>
                <a:uFillTx/>
                <a:latin typeface="Arial"/>
                <a:ea typeface="Arial"/>
              </a:rPr>
              <a:t>в</a:t>
            </a:r>
            <a:endParaRPr b="0" lang="en-US" sz="250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Web Server  </a:t>
            </a: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Web Server</a:t>
            </a:r>
            <a:r>
              <a:rPr b="0" lang="en-US" sz="1870" strike="noStrike" u="none">
                <a:solidFill>
                  <a:srgbClr val="000000"/>
                </a:solidFill>
                <a:effectLst/>
                <a:uFillTx/>
                <a:latin typeface="Arial"/>
                <a:ea typeface="Arial"/>
              </a:rPr>
              <a:t> </a:t>
            </a:r>
            <a:r>
              <a:rPr b="0" lang="en-US" sz="1870" strike="noStrike" u="none">
                <a:solidFill>
                  <a:srgbClr val="000000"/>
                </a:solidFill>
                <a:effectLst/>
                <a:uFillTx/>
                <a:latin typeface="Arial"/>
                <a:ea typeface="Arial"/>
              </a:rPr>
              <a:t>обеспечивает </a:t>
            </a:r>
            <a:r>
              <a:rPr b="0" lang="en-US" sz="1870" strike="noStrike" u="none">
                <a:solidFill>
                  <a:srgbClr val="000000"/>
                </a:solidFill>
                <a:effectLst/>
                <a:uFillTx/>
                <a:latin typeface="Arial"/>
                <a:ea typeface="Arial"/>
              </a:rPr>
              <a:t>работу веб-</a:t>
            </a:r>
            <a:r>
              <a:rPr b="0" lang="en-US" sz="1870" strike="noStrike" u="none">
                <a:solidFill>
                  <a:srgbClr val="000000"/>
                </a:solidFill>
                <a:effectLst/>
                <a:uFillTx/>
                <a:latin typeface="Arial"/>
                <a:ea typeface="Arial"/>
              </a:rPr>
              <a:t>интерфейса </a:t>
            </a:r>
            <a:r>
              <a:rPr b="0" lang="en-US" sz="1870" strike="noStrike" u="none">
                <a:solidFill>
                  <a:srgbClr val="000000"/>
                </a:solidFill>
                <a:effectLst/>
                <a:uFillTx/>
                <a:latin typeface="Arial"/>
                <a:ea typeface="Arial"/>
              </a:rPr>
              <a:t>для </a:t>
            </a:r>
            <a:r>
              <a:rPr b="0" lang="en-US" sz="1870" strike="noStrike" u="none">
                <a:solidFill>
                  <a:srgbClr val="000000"/>
                </a:solidFill>
                <a:effectLst/>
                <a:uFillTx/>
                <a:latin typeface="Arial"/>
                <a:ea typeface="Arial"/>
              </a:rPr>
              <a:t>управления </a:t>
            </a:r>
            <a:r>
              <a:rPr b="0" lang="en-US" sz="1870" strike="noStrike" u="none">
                <a:solidFill>
                  <a:srgbClr val="000000"/>
                </a:solidFill>
                <a:effectLst/>
                <a:uFillTx/>
                <a:latin typeface="Arial"/>
                <a:ea typeface="Arial"/>
              </a:rPr>
              <a:t>счетами, </a:t>
            </a:r>
            <a:r>
              <a:rPr b="0" lang="en-US" sz="1870" strike="noStrike" u="none">
                <a:solidFill>
                  <a:srgbClr val="000000"/>
                </a:solidFill>
                <a:effectLst/>
                <a:uFillTx/>
                <a:latin typeface="Arial"/>
                <a:ea typeface="Arial"/>
              </a:rPr>
              <a:t>настройками </a:t>
            </a:r>
            <a:r>
              <a:rPr b="0" lang="en-US" sz="1870" strike="noStrike" u="none">
                <a:solidFill>
                  <a:srgbClr val="000000"/>
                </a:solidFill>
                <a:effectLst/>
                <a:uFillTx/>
                <a:latin typeface="Arial"/>
                <a:ea typeface="Arial"/>
              </a:rPr>
              <a:t>и историей </a:t>
            </a:r>
            <a:r>
              <a:rPr b="0" lang="en-US" sz="1870" strike="noStrike" u="none">
                <a:solidFill>
                  <a:srgbClr val="000000"/>
                </a:solidFill>
                <a:effectLst/>
                <a:uFillTx/>
                <a:latin typeface="Arial"/>
                <a:ea typeface="Arial"/>
              </a:rPr>
              <a:t>операций с </a:t>
            </a:r>
            <a:r>
              <a:rPr b="0" lang="en-US" sz="1870" strike="noStrike" u="none">
                <a:solidFill>
                  <a:srgbClr val="000000"/>
                </a:solidFill>
                <a:effectLst/>
                <a:uFillTx/>
                <a:latin typeface="Arial"/>
                <a:ea typeface="Arial"/>
              </a:rPr>
              <a:t>цифровым </a:t>
            </a:r>
            <a:r>
              <a:rPr b="0" lang="en-US" sz="1870" strike="noStrike" u="none">
                <a:solidFill>
                  <a:srgbClr val="000000"/>
                </a:solidFill>
                <a:effectLst/>
                <a:uFillTx/>
                <a:latin typeface="Arial"/>
                <a:ea typeface="Arial"/>
              </a:rPr>
              <a:t>рублем. Он </a:t>
            </a:r>
            <a:r>
              <a:rPr b="0" lang="en-US" sz="1870" strike="noStrike" u="none">
                <a:solidFill>
                  <a:srgbClr val="000000"/>
                </a:solidFill>
                <a:effectLst/>
                <a:uFillTx/>
                <a:latin typeface="Arial"/>
                <a:ea typeface="Arial"/>
              </a:rPr>
              <a:t>обрабатывае</a:t>
            </a:r>
            <a:r>
              <a:rPr b="0" lang="en-US" sz="1870" strike="noStrike" u="none">
                <a:solidFill>
                  <a:srgbClr val="000000"/>
                </a:solidFill>
                <a:effectLst/>
                <a:uFillTx/>
                <a:latin typeface="Arial"/>
                <a:ea typeface="Arial"/>
              </a:rPr>
              <a:t>т запросы </a:t>
            </a:r>
            <a:r>
              <a:rPr b="0" lang="en-US" sz="1870" strike="noStrike" u="none">
                <a:solidFill>
                  <a:srgbClr val="000000"/>
                </a:solidFill>
                <a:effectLst/>
                <a:uFillTx/>
                <a:latin typeface="Arial"/>
                <a:ea typeface="Arial"/>
              </a:rPr>
              <a:t>пользователе</a:t>
            </a:r>
            <a:r>
              <a:rPr b="0" lang="en-US" sz="1870" strike="noStrike" u="none">
                <a:solidFill>
                  <a:srgbClr val="000000"/>
                </a:solidFill>
                <a:effectLst/>
                <a:uFillTx/>
                <a:latin typeface="Arial"/>
                <a:ea typeface="Arial"/>
              </a:rPr>
              <a:t>й, </a:t>
            </a:r>
            <a:r>
              <a:rPr b="0" lang="en-US" sz="1870" strike="noStrike" u="none">
                <a:solidFill>
                  <a:srgbClr val="000000"/>
                </a:solidFill>
                <a:effectLst/>
                <a:uFillTx/>
                <a:latin typeface="Arial"/>
                <a:ea typeface="Arial"/>
              </a:rPr>
              <a:t>взаимодейст</a:t>
            </a:r>
            <a:r>
              <a:rPr b="0" lang="en-US" sz="1870" strike="noStrike" u="none">
                <a:solidFill>
                  <a:srgbClr val="000000"/>
                </a:solidFill>
                <a:effectLst/>
                <a:uFillTx/>
                <a:latin typeface="Arial"/>
                <a:ea typeface="Arial"/>
              </a:rPr>
              <a:t>вует с API </a:t>
            </a:r>
            <a:r>
              <a:rPr b="0" lang="en-US" sz="1870" strike="noStrike" u="none">
                <a:solidFill>
                  <a:srgbClr val="000000"/>
                </a:solidFill>
                <a:effectLst/>
                <a:uFillTx/>
                <a:latin typeface="Arial"/>
                <a:ea typeface="Arial"/>
              </a:rPr>
              <a:t>шлюзами и </a:t>
            </a:r>
            <a:r>
              <a:rPr b="0" lang="en-US" sz="1870" strike="noStrike" u="none">
                <a:solidFill>
                  <a:srgbClr val="000000"/>
                </a:solidFill>
                <a:effectLst/>
                <a:uFillTx/>
                <a:latin typeface="Arial"/>
                <a:ea typeface="Arial"/>
              </a:rPr>
              <a:t>обеспечивает </a:t>
            </a:r>
            <a:r>
              <a:rPr b="0" lang="en-US" sz="1870" strike="noStrike" u="none">
                <a:solidFill>
                  <a:srgbClr val="000000"/>
                </a:solidFill>
                <a:effectLst/>
                <a:uFillTx/>
                <a:latin typeface="Arial"/>
                <a:ea typeface="Arial"/>
              </a:rPr>
              <a:t>безопасную </a:t>
            </a:r>
            <a:r>
              <a:rPr b="0" lang="en-US" sz="1870" strike="noStrike" u="none">
                <a:solidFill>
                  <a:srgbClr val="000000"/>
                </a:solidFill>
                <a:effectLst/>
                <a:uFillTx/>
                <a:latin typeface="Arial"/>
                <a:ea typeface="Arial"/>
              </a:rPr>
              <a:t>передачу </a:t>
            </a:r>
            <a:r>
              <a:rPr b="0" lang="en-US" sz="1870" strike="noStrike" u="none">
                <a:solidFill>
                  <a:srgbClr val="000000"/>
                </a:solidFill>
                <a:effectLst/>
                <a:uFillTx/>
                <a:latin typeface="Arial"/>
                <a:ea typeface="Arial"/>
              </a:rPr>
              <a:t>данных. </a:t>
            </a:r>
            <a:r>
              <a:rPr b="0" lang="en-US" sz="1870" strike="noStrike" u="none">
                <a:solidFill>
                  <a:srgbClr val="000000"/>
                </a:solidFill>
                <a:effectLst/>
                <a:uFillTx/>
                <a:latin typeface="Arial"/>
                <a:ea typeface="Arial"/>
              </a:rPr>
              <a:t>Сервер </a:t>
            </a:r>
            <a:r>
              <a:rPr b="0" lang="en-US" sz="1870" strike="noStrike" u="none">
                <a:solidFill>
                  <a:srgbClr val="000000"/>
                </a:solidFill>
                <a:effectLst/>
                <a:uFillTx/>
                <a:latin typeface="Arial"/>
                <a:ea typeface="Arial"/>
              </a:rPr>
              <a:t>поддерживае</a:t>
            </a:r>
            <a:r>
              <a:rPr b="0" lang="en-US" sz="1870" strike="noStrike" u="none">
                <a:solidFill>
                  <a:srgbClr val="000000"/>
                </a:solidFill>
                <a:effectLst/>
                <a:uFillTx/>
                <a:latin typeface="Arial"/>
                <a:ea typeface="Arial"/>
              </a:rPr>
              <a:t>т высокую </a:t>
            </a:r>
            <a:r>
              <a:rPr b="0" lang="en-US" sz="1870" strike="noStrike" u="none">
                <a:solidFill>
                  <a:srgbClr val="000000"/>
                </a:solidFill>
                <a:effectLst/>
                <a:uFillTx/>
                <a:latin typeface="Arial"/>
                <a:ea typeface="Arial"/>
              </a:rPr>
              <a:t>доступность </a:t>
            </a:r>
            <a:r>
              <a:rPr b="0" lang="en-US" sz="1870" strike="noStrike" u="none">
                <a:solidFill>
                  <a:srgbClr val="000000"/>
                </a:solidFill>
                <a:effectLst/>
                <a:uFillTx/>
                <a:latin typeface="Arial"/>
                <a:ea typeface="Arial"/>
              </a:rPr>
              <a:t>и </a:t>
            </a:r>
            <a:r>
              <a:rPr b="0" lang="en-US" sz="1870" strike="noStrike" u="none">
                <a:solidFill>
                  <a:srgbClr val="000000"/>
                </a:solidFill>
                <a:effectLst/>
                <a:uFillTx/>
                <a:latin typeface="Arial"/>
                <a:ea typeface="Arial"/>
              </a:rPr>
              <a:t>отзывчивость </a:t>
            </a:r>
            <a:r>
              <a:rPr b="0" lang="en-US" sz="1870" strike="noStrike" u="none">
                <a:solidFill>
                  <a:srgbClr val="000000"/>
                </a:solidFill>
                <a:effectLst/>
                <a:uFillTx/>
                <a:latin typeface="Arial"/>
                <a:ea typeface="Arial"/>
              </a:rPr>
              <a:t>даже при </a:t>
            </a:r>
            <a:r>
              <a:rPr b="0" lang="en-US" sz="1870" strike="noStrike" u="none">
                <a:solidFill>
                  <a:srgbClr val="000000"/>
                </a:solidFill>
                <a:effectLst/>
                <a:uFillTx/>
                <a:latin typeface="Arial"/>
                <a:ea typeface="Arial"/>
              </a:rPr>
              <a:t>высокой </a:t>
            </a:r>
            <a:r>
              <a:rPr b="0" lang="en-US" sz="1870" strike="noStrike" u="none">
                <a:solidFill>
                  <a:srgbClr val="000000"/>
                </a:solidFill>
                <a:effectLst/>
                <a:uFillTx/>
                <a:latin typeface="Arial"/>
                <a:ea typeface="Arial"/>
              </a:rPr>
              <a:t>нагрузке, что </a:t>
            </a:r>
            <a:r>
              <a:rPr b="0" lang="en-US" sz="1870" strike="noStrike" u="none">
                <a:solidFill>
                  <a:srgbClr val="000000"/>
                </a:solidFill>
                <a:effectLst/>
                <a:uFillTx/>
                <a:latin typeface="Arial"/>
                <a:ea typeface="Arial"/>
              </a:rPr>
              <a:t>критично для </a:t>
            </a:r>
            <a:r>
              <a:rPr b="0" lang="en-US" sz="1870" strike="noStrike" u="none">
                <a:solidFill>
                  <a:srgbClr val="000000"/>
                </a:solidFill>
                <a:effectLst/>
                <a:uFillTx/>
                <a:latin typeface="Arial"/>
                <a:ea typeface="Arial"/>
              </a:rPr>
              <a:t>массового </a:t>
            </a:r>
            <a:r>
              <a:rPr b="0" lang="en-US" sz="1870" strike="noStrike" u="none">
                <a:solidFill>
                  <a:srgbClr val="000000"/>
                </a:solidFill>
                <a:effectLst/>
                <a:uFillTx/>
                <a:latin typeface="Arial"/>
                <a:ea typeface="Arial"/>
              </a:rPr>
              <a:t>использовани</a:t>
            </a:r>
            <a:r>
              <a:rPr b="0" lang="en-US" sz="1870" strike="noStrike" u="none">
                <a:solidFill>
                  <a:srgbClr val="000000"/>
                </a:solidFill>
                <a:effectLst/>
                <a:uFillTx/>
                <a:latin typeface="Arial"/>
                <a:ea typeface="Arial"/>
              </a:rPr>
              <a:t>я системы.  </a:t>
            </a: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Mobile Client </a:t>
            </a:r>
            <a:r>
              <a:rPr b="1" lang="en-US" sz="1870" strike="noStrike" u="none">
                <a:solidFill>
                  <a:srgbClr val="000000"/>
                </a:solidFill>
                <a:effectLst/>
                <a:uFillTx/>
                <a:latin typeface="Arial"/>
                <a:ea typeface="Arial"/>
              </a:rPr>
              <a:t> </a:t>
            </a: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Mobile Client</a:t>
            </a:r>
            <a:r>
              <a:rPr b="0" lang="en-US" sz="1870" strike="noStrike" u="none">
                <a:solidFill>
                  <a:srgbClr val="000000"/>
                </a:solidFill>
                <a:effectLst/>
                <a:uFillTx/>
                <a:latin typeface="Arial"/>
                <a:ea typeface="Arial"/>
              </a:rPr>
              <a:t> </a:t>
            </a:r>
            <a:r>
              <a:rPr b="0" lang="en-US" sz="1870" strike="noStrike" u="none">
                <a:solidFill>
                  <a:srgbClr val="000000"/>
                </a:solidFill>
                <a:effectLst/>
                <a:uFillTx/>
                <a:latin typeface="Arial"/>
                <a:ea typeface="Arial"/>
              </a:rPr>
              <a:t>— это </a:t>
            </a:r>
            <a:r>
              <a:rPr b="0" lang="en-US" sz="1870" strike="noStrike" u="none">
                <a:solidFill>
                  <a:srgbClr val="000000"/>
                </a:solidFill>
                <a:effectLst/>
                <a:uFillTx/>
                <a:latin typeface="Arial"/>
                <a:ea typeface="Arial"/>
              </a:rPr>
              <a:t>мобильное </a:t>
            </a:r>
            <a:r>
              <a:rPr b="0" lang="en-US" sz="1870" strike="noStrike" u="none">
                <a:solidFill>
                  <a:srgbClr val="000000"/>
                </a:solidFill>
                <a:effectLst/>
                <a:uFillTx/>
                <a:latin typeface="Arial"/>
                <a:ea typeface="Arial"/>
              </a:rPr>
              <a:t>приложение, </a:t>
            </a:r>
            <a:r>
              <a:rPr b="0" lang="en-US" sz="1870" strike="noStrike" u="none">
                <a:solidFill>
                  <a:srgbClr val="000000"/>
                </a:solidFill>
                <a:effectLst/>
                <a:uFillTx/>
                <a:latin typeface="Arial"/>
                <a:ea typeface="Arial"/>
              </a:rPr>
              <a:t>позволяющее </a:t>
            </a:r>
            <a:r>
              <a:rPr b="0" lang="en-US" sz="1870" strike="noStrike" u="none">
                <a:solidFill>
                  <a:srgbClr val="000000"/>
                </a:solidFill>
                <a:effectLst/>
                <a:uFillTx/>
                <a:latin typeface="Arial"/>
                <a:ea typeface="Arial"/>
              </a:rPr>
              <a:t>пользователя</a:t>
            </a:r>
            <a:r>
              <a:rPr b="0" lang="en-US" sz="1870" strike="noStrike" u="none">
                <a:solidFill>
                  <a:srgbClr val="000000"/>
                </a:solidFill>
                <a:effectLst/>
                <a:uFillTx/>
                <a:latin typeface="Arial"/>
                <a:ea typeface="Arial"/>
              </a:rPr>
              <a:t>м управлять </a:t>
            </a:r>
            <a:r>
              <a:rPr b="0" lang="en-US" sz="1870" strike="noStrike" u="none">
                <a:solidFill>
                  <a:srgbClr val="000000"/>
                </a:solidFill>
                <a:effectLst/>
                <a:uFillTx/>
                <a:latin typeface="Arial"/>
                <a:ea typeface="Arial"/>
              </a:rPr>
              <a:t>своими </a:t>
            </a:r>
            <a:r>
              <a:rPr b="0" lang="en-US" sz="1870" strike="noStrike" u="none">
                <a:solidFill>
                  <a:srgbClr val="000000"/>
                </a:solidFill>
                <a:effectLst/>
                <a:uFillTx/>
                <a:latin typeface="Arial"/>
                <a:ea typeface="Arial"/>
              </a:rPr>
              <a:t>средствами в </a:t>
            </a:r>
            <a:r>
              <a:rPr b="0" lang="en-US" sz="1870" strike="noStrike" u="none">
                <a:solidFill>
                  <a:srgbClr val="000000"/>
                </a:solidFill>
                <a:effectLst/>
                <a:uFillTx/>
                <a:latin typeface="Arial"/>
                <a:ea typeface="Arial"/>
              </a:rPr>
              <a:t>цифровых </a:t>
            </a:r>
            <a:r>
              <a:rPr b="0" lang="en-US" sz="1870" strike="noStrike" u="none">
                <a:solidFill>
                  <a:srgbClr val="000000"/>
                </a:solidFill>
                <a:effectLst/>
                <a:uFillTx/>
                <a:latin typeface="Arial"/>
                <a:ea typeface="Arial"/>
              </a:rPr>
              <a:t>рублях, </a:t>
            </a:r>
            <a:r>
              <a:rPr b="0" lang="en-US" sz="1870" strike="noStrike" u="none">
                <a:solidFill>
                  <a:srgbClr val="000000"/>
                </a:solidFill>
                <a:effectLst/>
                <a:uFillTx/>
                <a:latin typeface="Arial"/>
                <a:ea typeface="Arial"/>
              </a:rPr>
              <a:t>совершать </a:t>
            </a:r>
            <a:r>
              <a:rPr b="0" lang="en-US" sz="1870" strike="noStrike" u="none">
                <a:solidFill>
                  <a:srgbClr val="000000"/>
                </a:solidFill>
                <a:effectLst/>
                <a:uFillTx/>
                <a:latin typeface="Arial"/>
                <a:ea typeface="Arial"/>
              </a:rPr>
              <a:t>платежи и </a:t>
            </a:r>
            <a:r>
              <a:rPr b="0" lang="en-US" sz="1870" strike="noStrike" u="none">
                <a:solidFill>
                  <a:srgbClr val="000000"/>
                </a:solidFill>
                <a:effectLst/>
                <a:uFillTx/>
                <a:latin typeface="Arial"/>
                <a:ea typeface="Arial"/>
              </a:rPr>
              <a:t>отслеживать </a:t>
            </a:r>
            <a:r>
              <a:rPr b="0" lang="en-US" sz="1870" strike="noStrike" u="none">
                <a:solidFill>
                  <a:srgbClr val="000000"/>
                </a:solidFill>
                <a:effectLst/>
                <a:uFillTx/>
                <a:latin typeface="Arial"/>
                <a:ea typeface="Arial"/>
              </a:rPr>
              <a:t>транзакции. </a:t>
            </a:r>
            <a:r>
              <a:rPr b="0" lang="en-US" sz="1870" strike="noStrike" u="none">
                <a:solidFill>
                  <a:srgbClr val="000000"/>
                </a:solidFill>
                <a:effectLst/>
                <a:uFillTx/>
                <a:latin typeface="Arial"/>
                <a:ea typeface="Arial"/>
              </a:rPr>
              <a:t>Приложение </a:t>
            </a:r>
            <a:r>
              <a:rPr b="0" lang="en-US" sz="1870" strike="noStrike" u="none">
                <a:solidFill>
                  <a:srgbClr val="000000"/>
                </a:solidFill>
                <a:effectLst/>
                <a:uFillTx/>
                <a:latin typeface="Arial"/>
                <a:ea typeface="Arial"/>
              </a:rPr>
              <a:t>поддерживае</a:t>
            </a:r>
            <a:r>
              <a:rPr b="0" lang="en-US" sz="1870" strike="noStrike" u="none">
                <a:solidFill>
                  <a:srgbClr val="000000"/>
                </a:solidFill>
                <a:effectLst/>
                <a:uFillTx/>
                <a:latin typeface="Arial"/>
                <a:ea typeface="Arial"/>
              </a:rPr>
              <a:t>т </a:t>
            </a:r>
            <a:r>
              <a:rPr b="0" lang="en-US" sz="1870" strike="noStrike" u="none">
                <a:solidFill>
                  <a:srgbClr val="000000"/>
                </a:solidFill>
                <a:effectLst/>
                <a:uFillTx/>
                <a:latin typeface="Arial"/>
                <a:ea typeface="Arial"/>
              </a:rPr>
              <a:t>авторизацию </a:t>
            </a:r>
            <a:r>
              <a:rPr b="0" lang="en-US" sz="1870" strike="noStrike" u="none">
                <a:solidFill>
                  <a:srgbClr val="000000"/>
                </a:solidFill>
                <a:effectLst/>
                <a:uFillTx/>
                <a:latin typeface="Arial"/>
                <a:ea typeface="Arial"/>
              </a:rPr>
              <a:t>через </a:t>
            </a:r>
            <a:r>
              <a:rPr b="0" lang="en-US" sz="1870" strike="noStrike" u="none">
                <a:solidFill>
                  <a:srgbClr val="000000"/>
                </a:solidFill>
                <a:effectLst/>
                <a:uFillTx/>
                <a:latin typeface="Arial"/>
                <a:ea typeface="Arial"/>
              </a:rPr>
              <a:t>безопасные </a:t>
            </a:r>
            <a:r>
              <a:rPr b="0" lang="en-US" sz="1870" strike="noStrike" u="none">
                <a:solidFill>
                  <a:srgbClr val="000000"/>
                </a:solidFill>
                <a:effectLst/>
                <a:uFillTx/>
                <a:latin typeface="Arial"/>
                <a:ea typeface="Arial"/>
              </a:rPr>
              <a:t>механизмы </a:t>
            </a:r>
            <a:r>
              <a:rPr b="0" lang="en-US" sz="1870" strike="noStrike" u="none">
                <a:solidFill>
                  <a:srgbClr val="000000"/>
                </a:solidFill>
                <a:effectLst/>
                <a:uFillTx/>
                <a:latin typeface="Arial"/>
                <a:ea typeface="Arial"/>
              </a:rPr>
              <a:t>аутентифика</a:t>
            </a:r>
            <a:r>
              <a:rPr b="0" lang="en-US" sz="1870" strike="noStrike" u="none">
                <a:solidFill>
                  <a:srgbClr val="000000"/>
                </a:solidFill>
                <a:effectLst/>
                <a:uFillTx/>
                <a:latin typeface="Arial"/>
                <a:ea typeface="Arial"/>
              </a:rPr>
              <a:t>ции и </a:t>
            </a:r>
            <a:r>
              <a:rPr b="0" lang="en-US" sz="1870" strike="noStrike" u="none">
                <a:solidFill>
                  <a:srgbClr val="000000"/>
                </a:solidFill>
                <a:effectLst/>
                <a:uFillTx/>
                <a:latin typeface="Arial"/>
                <a:ea typeface="Arial"/>
              </a:rPr>
              <a:t>работает в </a:t>
            </a:r>
            <a:r>
              <a:rPr b="0" lang="en-US" sz="1870" strike="noStrike" u="none">
                <a:solidFill>
                  <a:srgbClr val="000000"/>
                </a:solidFill>
                <a:effectLst/>
                <a:uFillTx/>
                <a:latin typeface="Arial"/>
                <a:ea typeface="Arial"/>
              </a:rPr>
              <a:t>оффлайн-</a:t>
            </a:r>
            <a:r>
              <a:rPr b="0" lang="en-US" sz="1870" strike="noStrike" u="none">
                <a:solidFill>
                  <a:srgbClr val="000000"/>
                </a:solidFill>
                <a:effectLst/>
                <a:uFillTx/>
                <a:latin typeface="Arial"/>
                <a:ea typeface="Arial"/>
              </a:rPr>
              <a:t>режиме для </a:t>
            </a:r>
            <a:r>
              <a:rPr b="0" lang="en-US" sz="1870" strike="noStrike" u="none">
                <a:solidFill>
                  <a:srgbClr val="000000"/>
                </a:solidFill>
                <a:effectLst/>
                <a:uFillTx/>
                <a:latin typeface="Arial"/>
                <a:ea typeface="Arial"/>
              </a:rPr>
              <a:t>просмотра </a:t>
            </a:r>
            <a:r>
              <a:rPr b="0" lang="en-US" sz="1870" strike="noStrike" u="none">
                <a:solidFill>
                  <a:srgbClr val="000000"/>
                </a:solidFill>
                <a:effectLst/>
                <a:uFillTx/>
                <a:latin typeface="Arial"/>
                <a:ea typeface="Arial"/>
              </a:rPr>
              <a:t>данных, а </a:t>
            </a:r>
            <a:r>
              <a:rPr b="0" lang="en-US" sz="1870" strike="noStrike" u="none">
                <a:solidFill>
                  <a:srgbClr val="000000"/>
                </a:solidFill>
                <a:effectLst/>
                <a:uFillTx/>
                <a:latin typeface="Arial"/>
                <a:ea typeface="Arial"/>
              </a:rPr>
              <a:t>для </a:t>
            </a:r>
            <a:r>
              <a:rPr b="0" lang="en-US" sz="1870" strike="noStrike" u="none">
                <a:solidFill>
                  <a:srgbClr val="000000"/>
                </a:solidFill>
                <a:effectLst/>
                <a:uFillTx/>
                <a:latin typeface="Arial"/>
                <a:ea typeface="Arial"/>
              </a:rPr>
              <a:t>проведения </a:t>
            </a:r>
            <a:r>
              <a:rPr b="0" lang="en-US" sz="1870" strike="noStrike" u="none">
                <a:solidFill>
                  <a:srgbClr val="000000"/>
                </a:solidFill>
                <a:effectLst/>
                <a:uFillTx/>
                <a:latin typeface="Arial"/>
                <a:ea typeface="Arial"/>
              </a:rPr>
              <a:t>операций </a:t>
            </a:r>
            <a:r>
              <a:rPr b="0" lang="en-US" sz="1870" strike="noStrike" u="none">
                <a:solidFill>
                  <a:srgbClr val="000000"/>
                </a:solidFill>
                <a:effectLst/>
                <a:uFillTx/>
                <a:latin typeface="Arial"/>
                <a:ea typeface="Arial"/>
              </a:rPr>
              <a:t>требует </a:t>
            </a:r>
            <a:r>
              <a:rPr b="0" lang="en-US" sz="1870" strike="noStrike" u="none">
                <a:solidFill>
                  <a:srgbClr val="000000"/>
                </a:solidFill>
                <a:effectLst/>
                <a:uFillTx/>
                <a:latin typeface="Arial"/>
                <a:ea typeface="Arial"/>
              </a:rPr>
              <a:t>минимальног</a:t>
            </a:r>
            <a:r>
              <a:rPr b="0" lang="en-US" sz="1870" strike="noStrike" u="none">
                <a:solidFill>
                  <a:srgbClr val="000000"/>
                </a:solidFill>
                <a:effectLst/>
                <a:uFillTx/>
                <a:latin typeface="Arial"/>
                <a:ea typeface="Arial"/>
              </a:rPr>
              <a:t>о </a:t>
            </a:r>
            <a:r>
              <a:rPr b="0" lang="en-US" sz="1870" strike="noStrike" u="none">
                <a:solidFill>
                  <a:srgbClr val="000000"/>
                </a:solidFill>
                <a:effectLst/>
                <a:uFillTx/>
                <a:latin typeface="Arial"/>
                <a:ea typeface="Arial"/>
              </a:rPr>
              <a:t>взаимодейст</a:t>
            </a:r>
            <a:r>
              <a:rPr b="0" lang="en-US" sz="1870" strike="noStrike" u="none">
                <a:solidFill>
                  <a:srgbClr val="000000"/>
                </a:solidFill>
                <a:effectLst/>
                <a:uFillTx/>
                <a:latin typeface="Arial"/>
                <a:ea typeface="Arial"/>
              </a:rPr>
              <a:t>вия с </a:t>
            </a:r>
            <a:r>
              <a:rPr b="0" lang="en-US" sz="1870" strike="noStrike" u="none">
                <a:solidFill>
                  <a:srgbClr val="000000"/>
                </a:solidFill>
                <a:effectLst/>
                <a:uFillTx/>
                <a:latin typeface="Arial"/>
                <a:ea typeface="Arial"/>
              </a:rPr>
              <a:t>инфраструкт</a:t>
            </a:r>
            <a:r>
              <a:rPr b="0" lang="en-US" sz="1870" strike="noStrike" u="none">
                <a:solidFill>
                  <a:srgbClr val="000000"/>
                </a:solidFill>
                <a:effectLst/>
                <a:uFillTx/>
                <a:latin typeface="Arial"/>
                <a:ea typeface="Arial"/>
              </a:rPr>
              <a:t>урой </a:t>
            </a:r>
            <a:r>
              <a:rPr b="0" lang="en-US" sz="1870" strike="noStrike" u="none">
                <a:solidFill>
                  <a:srgbClr val="000000"/>
                </a:solidFill>
                <a:effectLst/>
                <a:uFillTx/>
                <a:latin typeface="Arial"/>
                <a:ea typeface="Arial"/>
              </a:rPr>
              <a:t>терминалов.  </a:t>
            </a: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 name="Google Shape;92;p 1" descr=""/>
          <p:cNvPicPr/>
          <p:nvPr/>
        </p:nvPicPr>
        <p:blipFill>
          <a:blip r:embed="rId1"/>
          <a:stretch/>
        </p:blipFill>
        <p:spPr>
          <a:xfrm>
            <a:off x="0" y="0"/>
            <a:ext cx="12191760" cy="6857640"/>
          </a:xfrm>
          <a:prstGeom prst="rect">
            <a:avLst/>
          </a:prstGeom>
          <a:noFill/>
          <a:ln w="0">
            <a:noFill/>
          </a:ln>
        </p:spPr>
      </p:pic>
      <p:sp>
        <p:nvSpPr>
          <p:cNvPr id="61" name="Google Shape;100;p 1"/>
          <p:cNvSpPr/>
          <p:nvPr/>
        </p:nvSpPr>
        <p:spPr>
          <a:xfrm>
            <a:off x="421920" y="264960"/>
            <a:ext cx="680652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ru-RU" sz="3000" strike="noStrike" u="none">
                <a:solidFill>
                  <a:srgbClr val="46abf8"/>
                </a:solidFill>
                <a:effectLst/>
                <a:uFillTx/>
                <a:latin typeface="Arial"/>
                <a:ea typeface="Calibri"/>
              </a:rPr>
              <a:t>ФУНКЦИО</a:t>
            </a:r>
            <a:r>
              <a:rPr b="1" lang="ru-RU" sz="3000" strike="noStrike" u="none">
                <a:solidFill>
                  <a:srgbClr val="46abf8"/>
                </a:solidFill>
                <a:effectLst/>
                <a:uFillTx/>
                <a:latin typeface="Arial"/>
                <a:ea typeface="Calibri"/>
              </a:rPr>
              <a:t>НАЛЬНАЯ </a:t>
            </a:r>
            <a:r>
              <a:rPr b="1" lang="ru-RU" sz="3000" strike="noStrike" u="none">
                <a:solidFill>
                  <a:srgbClr val="46abf8"/>
                </a:solidFill>
                <a:effectLst/>
                <a:uFillTx/>
                <a:latin typeface="Arial"/>
                <a:ea typeface="Calibri"/>
              </a:rPr>
              <a:t>СТРУКТУР</a:t>
            </a:r>
            <a:r>
              <a:rPr b="1" lang="ru-RU" sz="3000" strike="noStrike" u="none">
                <a:solidFill>
                  <a:srgbClr val="46abf8"/>
                </a:solidFill>
                <a:effectLst/>
                <a:uFillTx/>
                <a:latin typeface="Arial"/>
                <a:ea typeface="Calibri"/>
              </a:rPr>
              <a:t>А</a:t>
            </a:r>
            <a:endParaRPr b="0" lang="en-US" sz="3000" strike="noStrike" u="none">
              <a:solidFill>
                <a:srgbClr val="ffffff"/>
              </a:solidFill>
              <a:effectLst/>
              <a:uFillTx/>
              <a:latin typeface="Arial"/>
            </a:endParaRPr>
          </a:p>
        </p:txBody>
      </p:sp>
      <p:sp>
        <p:nvSpPr>
          <p:cNvPr id="62" name="Скругленный прямоугольник 2"/>
          <p:cNvSpPr/>
          <p:nvPr/>
        </p:nvSpPr>
        <p:spPr>
          <a:xfrm>
            <a:off x="226800" y="821160"/>
            <a:ext cx="1179108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ru-RU" sz="1870" strike="noStrike" u="none">
              <a:solidFill>
                <a:schemeClr val="lt1"/>
              </a:solidFill>
              <a:effectLst/>
              <a:uFillTx/>
              <a:latin typeface="Arial"/>
              <a:ea typeface="Arial"/>
            </a:endParaRPr>
          </a:p>
        </p:txBody>
      </p:sp>
      <p:sp>
        <p:nvSpPr>
          <p:cNvPr id="63" name="TextBox 4"/>
          <p:cNvSpPr/>
          <p:nvPr/>
        </p:nvSpPr>
        <p:spPr>
          <a:xfrm>
            <a:off x="421920" y="910800"/>
            <a:ext cx="11366280" cy="1040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ru-RU" sz="2500" strike="noStrike" u="none">
                <a:solidFill>
                  <a:srgbClr val="000000"/>
                </a:solidFill>
                <a:effectLst/>
                <a:uFillTx/>
                <a:latin typeface="Arial"/>
                <a:ea typeface="Arial"/>
              </a:rPr>
              <a:t>Описание компонентов</a:t>
            </a:r>
            <a:endParaRPr b="0" lang="en-US" sz="250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p:txBody>
      </p:sp>
      <p:sp>
        <p:nvSpPr>
          <p:cNvPr id="64" name="TextBox 5"/>
          <p:cNvSpPr/>
          <p:nvPr/>
        </p:nvSpPr>
        <p:spPr>
          <a:xfrm>
            <a:off x="421920" y="911160"/>
            <a:ext cx="11366280" cy="5864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ru-RU" sz="2500" strike="noStrike" u="none">
                <a:solidFill>
                  <a:srgbClr val="000000"/>
                </a:solidFill>
                <a:effectLst/>
                <a:uFillTx/>
                <a:latin typeface="Arial"/>
                <a:ea typeface="Arial"/>
              </a:rPr>
              <a:t>Описание </a:t>
            </a:r>
            <a:r>
              <a:rPr b="1" lang="ru-RU" sz="2500" strike="noStrike" u="none">
                <a:solidFill>
                  <a:srgbClr val="000000"/>
                </a:solidFill>
                <a:effectLst/>
                <a:uFillTx/>
                <a:latin typeface="Arial"/>
                <a:ea typeface="Arial"/>
              </a:rPr>
              <a:t>компоненто</a:t>
            </a:r>
            <a:r>
              <a:rPr b="1" lang="ru-RU" sz="2500" strike="noStrike" u="none">
                <a:solidFill>
                  <a:srgbClr val="000000"/>
                </a:solidFill>
                <a:effectLst/>
                <a:uFillTx/>
                <a:latin typeface="Arial"/>
                <a:ea typeface="Arial"/>
              </a:rPr>
              <a:t>в</a:t>
            </a:r>
            <a:endParaRPr b="0" lang="en-US" sz="2500" strike="noStrike" u="none">
              <a:solidFill>
                <a:srgbClr val="ffffff"/>
              </a:solidFill>
              <a:effectLst/>
              <a:uFillTx/>
              <a:latin typeface="Arial"/>
            </a:endParaRPr>
          </a:p>
          <a:p>
            <a:pPr>
              <a:lnSpc>
                <a:spcPct val="100000"/>
              </a:lnSpc>
            </a:pPr>
            <a:endParaRPr b="0" lang="en-US" sz="180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API Gateway </a:t>
            </a:r>
            <a:r>
              <a:rPr b="1" lang="en-US" sz="1870" strike="noStrike" u="none">
                <a:solidFill>
                  <a:srgbClr val="000000"/>
                </a:solidFill>
                <a:effectLst/>
                <a:uFillTx/>
                <a:latin typeface="Arial"/>
                <a:ea typeface="Arial"/>
              </a:rPr>
              <a:t>(Central </a:t>
            </a:r>
            <a:r>
              <a:rPr b="1" lang="en-US" sz="1870" strike="noStrike" u="none">
                <a:solidFill>
                  <a:srgbClr val="000000"/>
                </a:solidFill>
                <a:effectLst/>
                <a:uFillTx/>
                <a:latin typeface="Arial"/>
                <a:ea typeface="Arial"/>
              </a:rPr>
              <a:t>Bank)</a:t>
            </a: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API Gateway </a:t>
            </a:r>
            <a:r>
              <a:rPr b="1" lang="en-US" sz="1870" strike="noStrike" u="none">
                <a:solidFill>
                  <a:srgbClr val="000000"/>
                </a:solidFill>
                <a:effectLst/>
                <a:uFillTx/>
                <a:latin typeface="Arial"/>
                <a:ea typeface="Arial"/>
              </a:rPr>
              <a:t>(Центральн</a:t>
            </a:r>
            <a:r>
              <a:rPr b="1" lang="en-US" sz="1870" strike="noStrike" u="none">
                <a:solidFill>
                  <a:srgbClr val="000000"/>
                </a:solidFill>
                <a:effectLst/>
                <a:uFillTx/>
                <a:latin typeface="Arial"/>
                <a:ea typeface="Arial"/>
              </a:rPr>
              <a:t>ый Банк)</a:t>
            </a:r>
            <a:r>
              <a:rPr b="0" lang="en-US" sz="1870" strike="noStrike" u="none">
                <a:solidFill>
                  <a:srgbClr val="000000"/>
                </a:solidFill>
                <a:effectLst/>
                <a:uFillTx/>
                <a:latin typeface="Arial"/>
                <a:ea typeface="Arial"/>
              </a:rPr>
              <a:t> </a:t>
            </a:r>
            <a:r>
              <a:rPr b="0" lang="en-US" sz="1870" strike="noStrike" u="none">
                <a:solidFill>
                  <a:srgbClr val="000000"/>
                </a:solidFill>
                <a:effectLst/>
                <a:uFillTx/>
                <a:latin typeface="Arial"/>
                <a:ea typeface="Arial"/>
              </a:rPr>
              <a:t>служит </a:t>
            </a:r>
            <a:r>
              <a:rPr b="0" lang="en-US" sz="1870" strike="noStrike" u="none">
                <a:solidFill>
                  <a:srgbClr val="000000"/>
                </a:solidFill>
                <a:effectLst/>
                <a:uFillTx/>
                <a:latin typeface="Arial"/>
                <a:ea typeface="Arial"/>
              </a:rPr>
              <a:t>единой </a:t>
            </a:r>
            <a:r>
              <a:rPr b="0" lang="en-US" sz="1870" strike="noStrike" u="none">
                <a:solidFill>
                  <a:srgbClr val="000000"/>
                </a:solidFill>
                <a:effectLst/>
                <a:uFillTx/>
                <a:latin typeface="Arial"/>
                <a:ea typeface="Arial"/>
              </a:rPr>
              <a:t>точкой входа </a:t>
            </a:r>
            <a:r>
              <a:rPr b="0" lang="en-US" sz="1870" strike="noStrike" u="none">
                <a:solidFill>
                  <a:srgbClr val="000000"/>
                </a:solidFill>
                <a:effectLst/>
                <a:uFillTx/>
                <a:latin typeface="Arial"/>
                <a:ea typeface="Arial"/>
              </a:rPr>
              <a:t>для всех </a:t>
            </a:r>
            <a:r>
              <a:rPr b="0" lang="en-US" sz="1870" strike="noStrike" u="none">
                <a:solidFill>
                  <a:srgbClr val="000000"/>
                </a:solidFill>
                <a:effectLst/>
                <a:uFillTx/>
                <a:latin typeface="Arial"/>
                <a:ea typeface="Arial"/>
              </a:rPr>
              <a:t>внешних и </a:t>
            </a:r>
            <a:r>
              <a:rPr b="0" lang="en-US" sz="1870" strike="noStrike" u="none">
                <a:solidFill>
                  <a:srgbClr val="000000"/>
                </a:solidFill>
                <a:effectLst/>
                <a:uFillTx/>
                <a:latin typeface="Arial"/>
                <a:ea typeface="Arial"/>
              </a:rPr>
              <a:t>внутренних </a:t>
            </a:r>
            <a:r>
              <a:rPr b="0" lang="en-US" sz="1870" strike="noStrike" u="none">
                <a:solidFill>
                  <a:srgbClr val="000000"/>
                </a:solidFill>
                <a:effectLst/>
                <a:uFillTx/>
                <a:latin typeface="Arial"/>
                <a:ea typeface="Arial"/>
              </a:rPr>
              <a:t>запросов к </a:t>
            </a:r>
            <a:r>
              <a:rPr b="0" lang="en-US" sz="1870" strike="noStrike" u="none">
                <a:solidFill>
                  <a:srgbClr val="000000"/>
                </a:solidFill>
                <a:effectLst/>
                <a:uFillTx/>
                <a:latin typeface="Arial"/>
                <a:ea typeface="Arial"/>
              </a:rPr>
              <a:t>системе ЦБ. </a:t>
            </a:r>
            <a:r>
              <a:rPr b="0" lang="en-US" sz="1870" strike="noStrike" u="none">
                <a:solidFill>
                  <a:srgbClr val="000000"/>
                </a:solidFill>
                <a:effectLst/>
                <a:uFillTx/>
                <a:latin typeface="Arial"/>
                <a:ea typeface="Arial"/>
              </a:rPr>
              <a:t>Он </a:t>
            </a:r>
            <a:r>
              <a:rPr b="0" lang="en-US" sz="1870" strike="noStrike" u="none">
                <a:solidFill>
                  <a:srgbClr val="000000"/>
                </a:solidFill>
                <a:effectLst/>
                <a:uFillTx/>
                <a:latin typeface="Arial"/>
                <a:ea typeface="Arial"/>
              </a:rPr>
              <a:t>обеспечивает </a:t>
            </a:r>
            <a:r>
              <a:rPr b="0" lang="en-US" sz="1870" strike="noStrike" u="none">
                <a:solidFill>
                  <a:srgbClr val="000000"/>
                </a:solidFill>
                <a:effectLst/>
                <a:uFillTx/>
                <a:latin typeface="Arial"/>
                <a:ea typeface="Arial"/>
              </a:rPr>
              <a:t>маршрутизац</a:t>
            </a:r>
            <a:r>
              <a:rPr b="0" lang="en-US" sz="1870" strike="noStrike" u="none">
                <a:solidFill>
                  <a:srgbClr val="000000"/>
                </a:solidFill>
                <a:effectLst/>
                <a:uFillTx/>
                <a:latin typeface="Arial"/>
                <a:ea typeface="Arial"/>
              </a:rPr>
              <a:t>ию, контроль </a:t>
            </a:r>
            <a:r>
              <a:rPr b="0" lang="en-US" sz="1870" strike="noStrike" u="none">
                <a:solidFill>
                  <a:srgbClr val="000000"/>
                </a:solidFill>
                <a:effectLst/>
                <a:uFillTx/>
                <a:latin typeface="Arial"/>
                <a:ea typeface="Arial"/>
              </a:rPr>
              <a:t>доступа, </a:t>
            </a:r>
            <a:r>
              <a:rPr b="0" lang="en-US" sz="1870" strike="noStrike" u="none">
                <a:solidFill>
                  <a:srgbClr val="000000"/>
                </a:solidFill>
                <a:effectLst/>
                <a:uFillTx/>
                <a:latin typeface="Arial"/>
                <a:ea typeface="Arial"/>
              </a:rPr>
              <a:t>защиту от </a:t>
            </a:r>
            <a:r>
              <a:rPr b="0" lang="en-US" sz="1870" strike="noStrike" u="none">
                <a:solidFill>
                  <a:srgbClr val="000000"/>
                </a:solidFill>
                <a:effectLst/>
                <a:uFillTx/>
                <a:latin typeface="Arial"/>
                <a:ea typeface="Arial"/>
              </a:rPr>
              <a:t>перегрузок и </a:t>
            </a:r>
            <a:r>
              <a:rPr b="0" lang="en-US" sz="1870" strike="noStrike" u="none">
                <a:solidFill>
                  <a:srgbClr val="000000"/>
                </a:solidFill>
                <a:effectLst/>
                <a:uFillTx/>
                <a:latin typeface="Arial"/>
                <a:ea typeface="Arial"/>
              </a:rPr>
              <a:t>аудит </a:t>
            </a:r>
            <a:r>
              <a:rPr b="0" lang="en-US" sz="1870" strike="noStrike" u="none">
                <a:solidFill>
                  <a:srgbClr val="000000"/>
                </a:solidFill>
                <a:effectLst/>
                <a:uFillTx/>
                <a:latin typeface="Arial"/>
                <a:ea typeface="Arial"/>
              </a:rPr>
              <a:t>операций. </a:t>
            </a:r>
            <a:r>
              <a:rPr b="0" lang="en-US" sz="1870" strike="noStrike" u="none">
                <a:solidFill>
                  <a:srgbClr val="000000"/>
                </a:solidFill>
                <a:effectLst/>
                <a:uFillTx/>
                <a:latin typeface="Arial"/>
                <a:ea typeface="Arial"/>
              </a:rPr>
              <a:t>Шлюз </a:t>
            </a:r>
            <a:r>
              <a:rPr b="0" lang="en-US" sz="1870" strike="noStrike" u="none">
                <a:solidFill>
                  <a:srgbClr val="000000"/>
                </a:solidFill>
                <a:effectLst/>
                <a:uFillTx/>
                <a:latin typeface="Arial"/>
                <a:ea typeface="Arial"/>
              </a:rPr>
              <a:t>гарантирует </a:t>
            </a:r>
            <a:r>
              <a:rPr b="0" lang="en-US" sz="1870" strike="noStrike" u="none">
                <a:solidFill>
                  <a:srgbClr val="000000"/>
                </a:solidFill>
                <a:effectLst/>
                <a:uFillTx/>
                <a:latin typeface="Arial"/>
                <a:ea typeface="Arial"/>
              </a:rPr>
              <a:t>безопасное </a:t>
            </a:r>
            <a:r>
              <a:rPr b="0" lang="en-US" sz="1870" strike="noStrike" u="none">
                <a:solidFill>
                  <a:srgbClr val="000000"/>
                </a:solidFill>
                <a:effectLst/>
                <a:uFillTx/>
                <a:latin typeface="Arial"/>
                <a:ea typeface="Arial"/>
              </a:rPr>
              <a:t>взаимодейст</a:t>
            </a:r>
            <a:r>
              <a:rPr b="0" lang="en-US" sz="1870" strike="noStrike" u="none">
                <a:solidFill>
                  <a:srgbClr val="000000"/>
                </a:solidFill>
                <a:effectLst/>
                <a:uFillTx/>
                <a:latin typeface="Arial"/>
                <a:ea typeface="Arial"/>
              </a:rPr>
              <a:t>вие между </a:t>
            </a:r>
            <a:r>
              <a:rPr b="0" lang="en-US" sz="1870" strike="noStrike" u="none">
                <a:solidFill>
                  <a:srgbClr val="000000"/>
                </a:solidFill>
                <a:effectLst/>
                <a:uFillTx/>
                <a:latin typeface="Arial"/>
                <a:ea typeface="Arial"/>
              </a:rPr>
              <a:t>коммерчески</a:t>
            </a:r>
            <a:r>
              <a:rPr b="0" lang="en-US" sz="1870" strike="noStrike" u="none">
                <a:solidFill>
                  <a:srgbClr val="000000"/>
                </a:solidFill>
                <a:effectLst/>
                <a:uFillTx/>
                <a:latin typeface="Arial"/>
                <a:ea typeface="Arial"/>
              </a:rPr>
              <a:t>ми банками, </a:t>
            </a:r>
            <a:r>
              <a:rPr b="0" lang="en-US" sz="1870" strike="noStrike" u="none">
                <a:solidFill>
                  <a:srgbClr val="000000"/>
                </a:solidFill>
                <a:effectLst/>
                <a:uFillTx/>
                <a:latin typeface="Arial"/>
                <a:ea typeface="Arial"/>
              </a:rPr>
              <a:t>сервисами </a:t>
            </a:r>
            <a:r>
              <a:rPr b="0" lang="en-US" sz="1870" strike="noStrike" u="none">
                <a:solidFill>
                  <a:srgbClr val="000000"/>
                </a:solidFill>
                <a:effectLst/>
                <a:uFillTx/>
                <a:latin typeface="Arial"/>
                <a:ea typeface="Arial"/>
              </a:rPr>
              <a:t>ЦБ и </a:t>
            </a:r>
            <a:r>
              <a:rPr b="0" lang="en-US" sz="1870" strike="noStrike" u="none">
                <a:solidFill>
                  <a:srgbClr val="000000"/>
                </a:solidFill>
                <a:effectLst/>
                <a:uFillTx/>
                <a:latin typeface="Arial"/>
                <a:ea typeface="Arial"/>
              </a:rPr>
              <a:t>конечными </a:t>
            </a:r>
            <a:r>
              <a:rPr b="0" lang="en-US" sz="1870" strike="noStrike" u="none">
                <a:solidFill>
                  <a:srgbClr val="000000"/>
                </a:solidFill>
                <a:effectLst/>
                <a:uFillTx/>
                <a:latin typeface="Arial"/>
                <a:ea typeface="Arial"/>
              </a:rPr>
              <a:t>пользователя</a:t>
            </a:r>
            <a:r>
              <a:rPr b="0" lang="en-US" sz="1870" strike="noStrike" u="none">
                <a:solidFill>
                  <a:srgbClr val="000000"/>
                </a:solidFill>
                <a:effectLst/>
                <a:uFillTx/>
                <a:latin typeface="Arial"/>
                <a:ea typeface="Arial"/>
              </a:rPr>
              <a:t>ми.  </a:t>
            </a: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Payment </a:t>
            </a:r>
            <a:r>
              <a:rPr b="1" lang="en-US" sz="1870" strike="noStrike" u="none">
                <a:solidFill>
                  <a:srgbClr val="000000"/>
                </a:solidFill>
                <a:effectLst/>
                <a:uFillTx/>
                <a:latin typeface="Arial"/>
                <a:ea typeface="Arial"/>
              </a:rPr>
              <a:t>Service </a:t>
            </a:r>
            <a:r>
              <a:rPr b="1" lang="en-US" sz="1870" strike="noStrike" u="none">
                <a:solidFill>
                  <a:srgbClr val="000000"/>
                </a:solidFill>
                <a:effectLst/>
                <a:uFillTx/>
                <a:latin typeface="Arial"/>
                <a:ea typeface="Arial"/>
              </a:rPr>
              <a:t>(Central </a:t>
            </a:r>
            <a:r>
              <a:rPr b="1" lang="en-US" sz="1870" strike="noStrike" u="none">
                <a:solidFill>
                  <a:srgbClr val="000000"/>
                </a:solidFill>
                <a:effectLst/>
                <a:uFillTx/>
                <a:latin typeface="Arial"/>
                <a:ea typeface="Arial"/>
              </a:rPr>
              <a:t>Bank)</a:t>
            </a: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Payment </a:t>
            </a:r>
            <a:r>
              <a:rPr b="1" lang="en-US" sz="1870" strike="noStrike" u="none">
                <a:solidFill>
                  <a:srgbClr val="000000"/>
                </a:solidFill>
                <a:effectLst/>
                <a:uFillTx/>
                <a:latin typeface="Arial"/>
                <a:ea typeface="Arial"/>
              </a:rPr>
              <a:t>Service </a:t>
            </a:r>
            <a:r>
              <a:rPr b="1" lang="en-US" sz="1870" strike="noStrike" u="none">
                <a:solidFill>
                  <a:srgbClr val="000000"/>
                </a:solidFill>
                <a:effectLst/>
                <a:uFillTx/>
                <a:latin typeface="Arial"/>
                <a:ea typeface="Arial"/>
              </a:rPr>
              <a:t>(Центральн</a:t>
            </a:r>
            <a:r>
              <a:rPr b="1" lang="en-US" sz="1870" strike="noStrike" u="none">
                <a:solidFill>
                  <a:srgbClr val="000000"/>
                </a:solidFill>
                <a:effectLst/>
                <a:uFillTx/>
                <a:latin typeface="Arial"/>
                <a:ea typeface="Arial"/>
              </a:rPr>
              <a:t>ый Банк)</a:t>
            </a:r>
            <a:r>
              <a:rPr b="0" lang="en-US" sz="1870" strike="noStrike" u="none">
                <a:solidFill>
                  <a:srgbClr val="000000"/>
                </a:solidFill>
                <a:effectLst/>
                <a:uFillTx/>
                <a:latin typeface="Arial"/>
                <a:ea typeface="Arial"/>
              </a:rPr>
              <a:t> </a:t>
            </a:r>
            <a:r>
              <a:rPr b="0" lang="en-US" sz="1870" strike="noStrike" u="none">
                <a:solidFill>
                  <a:srgbClr val="000000"/>
                </a:solidFill>
                <a:effectLst/>
                <a:uFillTx/>
                <a:latin typeface="Arial"/>
                <a:ea typeface="Arial"/>
              </a:rPr>
              <a:t>отвечает за </a:t>
            </a:r>
            <a:r>
              <a:rPr b="0" lang="en-US" sz="1870" strike="noStrike" u="none">
                <a:solidFill>
                  <a:srgbClr val="000000"/>
                </a:solidFill>
                <a:effectLst/>
                <a:uFillTx/>
                <a:latin typeface="Arial"/>
                <a:ea typeface="Arial"/>
              </a:rPr>
              <a:t>обработку </a:t>
            </a:r>
            <a:r>
              <a:rPr b="0" lang="en-US" sz="1870" strike="noStrike" u="none">
                <a:solidFill>
                  <a:srgbClr val="000000"/>
                </a:solidFill>
                <a:effectLst/>
                <a:uFillTx/>
                <a:latin typeface="Arial"/>
                <a:ea typeface="Arial"/>
              </a:rPr>
              <a:t>транзакций в </a:t>
            </a:r>
            <a:r>
              <a:rPr b="0" lang="en-US" sz="1870" strike="noStrike" u="none">
                <a:solidFill>
                  <a:srgbClr val="000000"/>
                </a:solidFill>
                <a:effectLst/>
                <a:uFillTx/>
                <a:latin typeface="Arial"/>
                <a:ea typeface="Arial"/>
              </a:rPr>
              <a:t>цифровых </a:t>
            </a:r>
            <a:r>
              <a:rPr b="0" lang="en-US" sz="1870" strike="noStrike" u="none">
                <a:solidFill>
                  <a:srgbClr val="000000"/>
                </a:solidFill>
                <a:effectLst/>
                <a:uFillTx/>
                <a:latin typeface="Arial"/>
                <a:ea typeface="Arial"/>
              </a:rPr>
              <a:t>рублях, </a:t>
            </a:r>
            <a:r>
              <a:rPr b="0" lang="en-US" sz="1870" strike="noStrike" u="none">
                <a:solidFill>
                  <a:srgbClr val="000000"/>
                </a:solidFill>
                <a:effectLst/>
                <a:uFillTx/>
                <a:latin typeface="Arial"/>
                <a:ea typeface="Arial"/>
              </a:rPr>
              <a:t>включая </a:t>
            </a:r>
            <a:r>
              <a:rPr b="0" lang="en-US" sz="1870" strike="noStrike" u="none">
                <a:solidFill>
                  <a:srgbClr val="000000"/>
                </a:solidFill>
                <a:effectLst/>
                <a:uFillTx/>
                <a:latin typeface="Arial"/>
                <a:ea typeface="Arial"/>
              </a:rPr>
              <a:t>межбанковск</a:t>
            </a:r>
            <a:r>
              <a:rPr b="0" lang="en-US" sz="1870" strike="noStrike" u="none">
                <a:solidFill>
                  <a:srgbClr val="000000"/>
                </a:solidFill>
                <a:effectLst/>
                <a:uFillTx/>
                <a:latin typeface="Arial"/>
                <a:ea typeface="Arial"/>
              </a:rPr>
              <a:t>ие переводы </a:t>
            </a:r>
            <a:r>
              <a:rPr b="0" lang="en-US" sz="1870" strike="noStrike" u="none">
                <a:solidFill>
                  <a:srgbClr val="000000"/>
                </a:solidFill>
                <a:effectLst/>
                <a:uFillTx/>
                <a:latin typeface="Arial"/>
                <a:ea typeface="Arial"/>
              </a:rPr>
              <a:t>и расчеты </a:t>
            </a:r>
            <a:r>
              <a:rPr b="0" lang="en-US" sz="1870" strike="noStrike" u="none">
                <a:solidFill>
                  <a:srgbClr val="000000"/>
                </a:solidFill>
                <a:effectLst/>
                <a:uFillTx/>
                <a:latin typeface="Arial"/>
                <a:ea typeface="Arial"/>
              </a:rPr>
              <a:t>между </a:t>
            </a:r>
            <a:r>
              <a:rPr b="0" lang="en-US" sz="1870" strike="noStrike" u="none">
                <a:solidFill>
                  <a:srgbClr val="000000"/>
                </a:solidFill>
                <a:effectLst/>
                <a:uFillTx/>
                <a:latin typeface="Arial"/>
                <a:ea typeface="Arial"/>
              </a:rPr>
              <a:t>пользователя</a:t>
            </a:r>
            <a:r>
              <a:rPr b="0" lang="en-US" sz="1870" strike="noStrike" u="none">
                <a:solidFill>
                  <a:srgbClr val="000000"/>
                </a:solidFill>
                <a:effectLst/>
                <a:uFillTx/>
                <a:latin typeface="Arial"/>
                <a:ea typeface="Arial"/>
              </a:rPr>
              <a:t>ми. Сервис </a:t>
            </a:r>
            <a:r>
              <a:rPr b="0" lang="en-US" sz="1870" strike="noStrike" u="none">
                <a:solidFill>
                  <a:srgbClr val="000000"/>
                </a:solidFill>
                <a:effectLst/>
                <a:uFillTx/>
                <a:latin typeface="Arial"/>
                <a:ea typeface="Arial"/>
              </a:rPr>
              <a:t>обеспечивает </a:t>
            </a:r>
            <a:r>
              <a:rPr b="0" lang="en-US" sz="1870" strike="noStrike" u="none">
                <a:solidFill>
                  <a:srgbClr val="000000"/>
                </a:solidFill>
                <a:effectLst/>
                <a:uFillTx/>
                <a:latin typeface="Arial"/>
                <a:ea typeface="Arial"/>
              </a:rPr>
              <a:t>мгновенное </a:t>
            </a:r>
            <a:r>
              <a:rPr b="0" lang="en-US" sz="1870" strike="noStrike" u="none">
                <a:solidFill>
                  <a:srgbClr val="000000"/>
                </a:solidFill>
                <a:effectLst/>
                <a:uFillTx/>
                <a:latin typeface="Arial"/>
                <a:ea typeface="Arial"/>
              </a:rPr>
              <a:t>проведение </a:t>
            </a:r>
            <a:r>
              <a:rPr b="0" lang="en-US" sz="1870" strike="noStrike" u="none">
                <a:solidFill>
                  <a:srgbClr val="000000"/>
                </a:solidFill>
                <a:effectLst/>
                <a:uFillTx/>
                <a:latin typeface="Arial"/>
                <a:ea typeface="Arial"/>
              </a:rPr>
              <a:t>операций, </a:t>
            </a:r>
            <a:r>
              <a:rPr b="0" lang="en-US" sz="1870" strike="noStrike" u="none">
                <a:solidFill>
                  <a:srgbClr val="000000"/>
                </a:solidFill>
                <a:effectLst/>
                <a:uFillTx/>
                <a:latin typeface="Arial"/>
                <a:ea typeface="Arial"/>
              </a:rPr>
              <a:t>проверку </a:t>
            </a:r>
            <a:r>
              <a:rPr b="0" lang="en-US" sz="1870" strike="noStrike" u="none">
                <a:solidFill>
                  <a:srgbClr val="000000"/>
                </a:solidFill>
                <a:effectLst/>
                <a:uFillTx/>
                <a:latin typeface="Arial"/>
                <a:ea typeface="Arial"/>
              </a:rPr>
              <a:t>лимитов и </a:t>
            </a:r>
            <a:r>
              <a:rPr b="0" lang="en-US" sz="1870" strike="noStrike" u="none">
                <a:solidFill>
                  <a:srgbClr val="000000"/>
                </a:solidFill>
                <a:effectLst/>
                <a:uFillTx/>
                <a:latin typeface="Arial"/>
                <a:ea typeface="Arial"/>
              </a:rPr>
              <a:t>соответствие </a:t>
            </a:r>
            <a:r>
              <a:rPr b="0" lang="en-US" sz="1870" strike="noStrike" u="none">
                <a:solidFill>
                  <a:srgbClr val="000000"/>
                </a:solidFill>
                <a:effectLst/>
                <a:uFillTx/>
                <a:latin typeface="Arial"/>
                <a:ea typeface="Arial"/>
              </a:rPr>
              <a:t>регуляторны</a:t>
            </a:r>
            <a:r>
              <a:rPr b="0" lang="en-US" sz="1870" strike="noStrike" u="none">
                <a:solidFill>
                  <a:srgbClr val="000000"/>
                </a:solidFill>
                <a:effectLst/>
                <a:uFillTx/>
                <a:latin typeface="Arial"/>
                <a:ea typeface="Arial"/>
              </a:rPr>
              <a:t>м </a:t>
            </a:r>
            <a:r>
              <a:rPr b="0" lang="en-US" sz="1870" strike="noStrike" u="none">
                <a:solidFill>
                  <a:srgbClr val="000000"/>
                </a:solidFill>
                <a:effectLst/>
                <a:uFillTx/>
                <a:latin typeface="Arial"/>
                <a:ea typeface="Arial"/>
              </a:rPr>
              <a:t>требованиям, </a:t>
            </a:r>
            <a:r>
              <a:rPr b="0" lang="en-US" sz="1870" strike="noStrike" u="none">
                <a:solidFill>
                  <a:srgbClr val="000000"/>
                </a:solidFill>
                <a:effectLst/>
                <a:uFillTx/>
                <a:latin typeface="Arial"/>
                <a:ea typeface="Arial"/>
              </a:rPr>
              <a:t>а также </a:t>
            </a:r>
            <a:r>
              <a:rPr b="0" lang="en-US" sz="1870" strike="noStrike" u="none">
                <a:solidFill>
                  <a:srgbClr val="000000"/>
                </a:solidFill>
                <a:effectLst/>
                <a:uFillTx/>
                <a:latin typeface="Arial"/>
                <a:ea typeface="Arial"/>
              </a:rPr>
              <a:t>поддерживае</a:t>
            </a:r>
            <a:r>
              <a:rPr b="0" lang="en-US" sz="1870" strike="noStrike" u="none">
                <a:solidFill>
                  <a:srgbClr val="000000"/>
                </a:solidFill>
                <a:effectLst/>
                <a:uFillTx/>
                <a:latin typeface="Arial"/>
                <a:ea typeface="Arial"/>
              </a:rPr>
              <a:t>т механизмы </a:t>
            </a:r>
            <a:r>
              <a:rPr b="0" lang="en-US" sz="1870" strike="noStrike" u="none">
                <a:solidFill>
                  <a:srgbClr val="000000"/>
                </a:solidFill>
                <a:effectLst/>
                <a:uFillTx/>
                <a:latin typeface="Arial"/>
                <a:ea typeface="Arial"/>
              </a:rPr>
              <a:t>отката при </a:t>
            </a:r>
            <a:r>
              <a:rPr b="0" lang="en-US" sz="1870" strike="noStrike" u="none">
                <a:solidFill>
                  <a:srgbClr val="000000"/>
                </a:solidFill>
                <a:effectLst/>
                <a:uFillTx/>
                <a:latin typeface="Arial"/>
                <a:ea typeface="Arial"/>
              </a:rPr>
              <a:t>ошибках.  </a:t>
            </a: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Analytics </a:t>
            </a:r>
            <a:r>
              <a:rPr b="1" lang="en-US" sz="1870" strike="noStrike" u="none">
                <a:solidFill>
                  <a:srgbClr val="000000"/>
                </a:solidFill>
                <a:effectLst/>
                <a:uFillTx/>
                <a:latin typeface="Arial"/>
                <a:ea typeface="Arial"/>
              </a:rPr>
              <a:t>Service </a:t>
            </a:r>
            <a:r>
              <a:rPr b="1" lang="en-US" sz="1870" strike="noStrike" u="none">
                <a:solidFill>
                  <a:srgbClr val="000000"/>
                </a:solidFill>
                <a:effectLst/>
                <a:uFillTx/>
                <a:latin typeface="Arial"/>
                <a:ea typeface="Arial"/>
              </a:rPr>
              <a:t>(Central </a:t>
            </a:r>
            <a:r>
              <a:rPr b="1" lang="en-US" sz="1870" strike="noStrike" u="none">
                <a:solidFill>
                  <a:srgbClr val="000000"/>
                </a:solidFill>
                <a:effectLst/>
                <a:uFillTx/>
                <a:latin typeface="Arial"/>
                <a:ea typeface="Arial"/>
              </a:rPr>
              <a:t>Bank) </a:t>
            </a: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Analytics </a:t>
            </a:r>
            <a:r>
              <a:rPr b="1" lang="en-US" sz="1870" strike="noStrike" u="none">
                <a:solidFill>
                  <a:srgbClr val="000000"/>
                </a:solidFill>
                <a:effectLst/>
                <a:uFillTx/>
                <a:latin typeface="Arial"/>
                <a:ea typeface="Arial"/>
              </a:rPr>
              <a:t>Service </a:t>
            </a:r>
            <a:r>
              <a:rPr b="1" lang="en-US" sz="1870" strike="noStrike" u="none">
                <a:solidFill>
                  <a:srgbClr val="000000"/>
                </a:solidFill>
                <a:effectLst/>
                <a:uFillTx/>
                <a:latin typeface="Arial"/>
                <a:ea typeface="Arial"/>
              </a:rPr>
              <a:t>(Центральн</a:t>
            </a:r>
            <a:r>
              <a:rPr b="1" lang="en-US" sz="1870" strike="noStrike" u="none">
                <a:solidFill>
                  <a:srgbClr val="000000"/>
                </a:solidFill>
                <a:effectLst/>
                <a:uFillTx/>
                <a:latin typeface="Arial"/>
                <a:ea typeface="Arial"/>
              </a:rPr>
              <a:t>ый Банк)</a:t>
            </a:r>
            <a:r>
              <a:rPr b="0" lang="en-US" sz="1870" strike="noStrike" u="none">
                <a:solidFill>
                  <a:srgbClr val="000000"/>
                </a:solidFill>
                <a:effectLst/>
                <a:uFillTx/>
                <a:latin typeface="Arial"/>
                <a:ea typeface="Arial"/>
              </a:rPr>
              <a:t> </a:t>
            </a:r>
            <a:r>
              <a:rPr b="0" lang="en-US" sz="1870" strike="noStrike" u="none">
                <a:solidFill>
                  <a:srgbClr val="000000"/>
                </a:solidFill>
                <a:effectLst/>
                <a:uFillTx/>
                <a:latin typeface="Arial"/>
                <a:ea typeface="Arial"/>
              </a:rPr>
              <a:t>собирает и </a:t>
            </a:r>
            <a:r>
              <a:rPr b="0" lang="en-US" sz="1870" strike="noStrike" u="none">
                <a:solidFill>
                  <a:srgbClr val="000000"/>
                </a:solidFill>
                <a:effectLst/>
                <a:uFillTx/>
                <a:latin typeface="Arial"/>
                <a:ea typeface="Arial"/>
              </a:rPr>
              <a:t>анализирует </a:t>
            </a:r>
            <a:r>
              <a:rPr b="0" lang="en-US" sz="1870" strike="noStrike" u="none">
                <a:solidFill>
                  <a:srgbClr val="000000"/>
                </a:solidFill>
                <a:effectLst/>
                <a:uFillTx/>
                <a:latin typeface="Arial"/>
                <a:ea typeface="Arial"/>
              </a:rPr>
              <a:t>данные о </a:t>
            </a:r>
            <a:r>
              <a:rPr b="0" lang="en-US" sz="1870" strike="noStrike" u="none">
                <a:solidFill>
                  <a:srgbClr val="000000"/>
                </a:solidFill>
                <a:effectLst/>
                <a:uFillTx/>
                <a:latin typeface="Arial"/>
                <a:ea typeface="Arial"/>
              </a:rPr>
              <a:t>платежах для </a:t>
            </a:r>
            <a:r>
              <a:rPr b="0" lang="en-US" sz="1870" strike="noStrike" u="none">
                <a:solidFill>
                  <a:srgbClr val="000000"/>
                </a:solidFill>
                <a:effectLst/>
                <a:uFillTx/>
                <a:latin typeface="Arial"/>
                <a:ea typeface="Arial"/>
              </a:rPr>
              <a:t>мониторинга </a:t>
            </a:r>
            <a:r>
              <a:rPr b="0" lang="en-US" sz="1870" strike="noStrike" u="none">
                <a:solidFill>
                  <a:srgbClr val="000000"/>
                </a:solidFill>
                <a:effectLst/>
                <a:uFillTx/>
                <a:latin typeface="Arial"/>
                <a:ea typeface="Arial"/>
              </a:rPr>
              <a:t>финансовой </a:t>
            </a:r>
            <a:r>
              <a:rPr b="0" lang="en-US" sz="1870" strike="noStrike" u="none">
                <a:solidFill>
                  <a:srgbClr val="000000"/>
                </a:solidFill>
                <a:effectLst/>
                <a:uFillTx/>
                <a:latin typeface="Arial"/>
                <a:ea typeface="Arial"/>
              </a:rPr>
              <a:t>стабильности</a:t>
            </a:r>
            <a:r>
              <a:rPr b="0" lang="en-US" sz="1870" strike="noStrike" u="none">
                <a:solidFill>
                  <a:srgbClr val="000000"/>
                </a:solidFill>
                <a:effectLst/>
                <a:uFillTx/>
                <a:latin typeface="Arial"/>
                <a:ea typeface="Arial"/>
              </a:rPr>
              <a:t>, выявления </a:t>
            </a:r>
            <a:r>
              <a:rPr b="0" lang="en-US" sz="1870" strike="noStrike" u="none">
                <a:solidFill>
                  <a:srgbClr val="000000"/>
                </a:solidFill>
                <a:effectLst/>
                <a:uFillTx/>
                <a:latin typeface="Arial"/>
                <a:ea typeface="Arial"/>
              </a:rPr>
              <a:t>подозрительн</a:t>
            </a:r>
            <a:r>
              <a:rPr b="0" lang="en-US" sz="1870" strike="noStrike" u="none">
                <a:solidFill>
                  <a:srgbClr val="000000"/>
                </a:solidFill>
                <a:effectLst/>
                <a:uFillTx/>
                <a:latin typeface="Arial"/>
                <a:ea typeface="Arial"/>
              </a:rPr>
              <a:t>ых операций </a:t>
            </a:r>
            <a:r>
              <a:rPr b="0" lang="en-US" sz="1870" strike="noStrike" u="none">
                <a:solidFill>
                  <a:srgbClr val="000000"/>
                </a:solidFill>
                <a:effectLst/>
                <a:uFillTx/>
                <a:latin typeface="Arial"/>
                <a:ea typeface="Arial"/>
              </a:rPr>
              <a:t>и </a:t>
            </a:r>
            <a:r>
              <a:rPr b="0" lang="en-US" sz="1870" strike="noStrike" u="none">
                <a:solidFill>
                  <a:srgbClr val="000000"/>
                </a:solidFill>
                <a:effectLst/>
                <a:uFillTx/>
                <a:latin typeface="Arial"/>
                <a:ea typeface="Arial"/>
              </a:rPr>
              <a:t>формирован</a:t>
            </a:r>
            <a:r>
              <a:rPr b="0" lang="en-US" sz="1870" strike="noStrike" u="none">
                <a:solidFill>
                  <a:srgbClr val="000000"/>
                </a:solidFill>
                <a:effectLst/>
                <a:uFillTx/>
                <a:latin typeface="Arial"/>
                <a:ea typeface="Arial"/>
              </a:rPr>
              <a:t>ия </a:t>
            </a:r>
            <a:r>
              <a:rPr b="0" lang="en-US" sz="1870" strike="noStrike" u="none">
                <a:solidFill>
                  <a:srgbClr val="000000"/>
                </a:solidFill>
                <a:effectLst/>
                <a:uFillTx/>
                <a:latin typeface="Arial"/>
                <a:ea typeface="Arial"/>
              </a:rPr>
              <a:t>отчетности. </a:t>
            </a:r>
            <a:r>
              <a:rPr b="0" lang="en-US" sz="1870" strike="noStrike" u="none">
                <a:solidFill>
                  <a:srgbClr val="000000"/>
                </a:solidFill>
                <a:effectLst/>
                <a:uFillTx/>
                <a:latin typeface="Arial"/>
                <a:ea typeface="Arial"/>
              </a:rPr>
              <a:t>Сервис </a:t>
            </a:r>
            <a:r>
              <a:rPr b="0" lang="en-US" sz="1870" strike="noStrike" u="none">
                <a:solidFill>
                  <a:srgbClr val="000000"/>
                </a:solidFill>
                <a:effectLst/>
                <a:uFillTx/>
                <a:latin typeface="Arial"/>
                <a:ea typeface="Arial"/>
              </a:rPr>
              <a:t>использует </a:t>
            </a:r>
            <a:r>
              <a:rPr b="0" lang="en-US" sz="1870" strike="noStrike" u="none">
                <a:solidFill>
                  <a:srgbClr val="000000"/>
                </a:solidFill>
                <a:effectLst/>
                <a:uFillTx/>
                <a:latin typeface="Arial"/>
                <a:ea typeface="Arial"/>
              </a:rPr>
              <a:t>алгоритмы </a:t>
            </a:r>
            <a:r>
              <a:rPr b="0" lang="en-US" sz="1870" strike="noStrike" u="none">
                <a:solidFill>
                  <a:srgbClr val="000000"/>
                </a:solidFill>
                <a:effectLst/>
                <a:uFillTx/>
                <a:latin typeface="Arial"/>
                <a:ea typeface="Arial"/>
              </a:rPr>
              <a:t>для </a:t>
            </a:r>
            <a:r>
              <a:rPr b="0" lang="en-US" sz="1870" strike="noStrike" u="none">
                <a:solidFill>
                  <a:srgbClr val="000000"/>
                </a:solidFill>
                <a:effectLst/>
                <a:uFillTx/>
                <a:latin typeface="Arial"/>
                <a:ea typeface="Arial"/>
              </a:rPr>
              <a:t>обработки </a:t>
            </a:r>
            <a:r>
              <a:rPr b="0" lang="en-US" sz="1870" strike="noStrike" u="none">
                <a:solidFill>
                  <a:srgbClr val="000000"/>
                </a:solidFill>
                <a:effectLst/>
                <a:uFillTx/>
                <a:latin typeface="Arial"/>
                <a:ea typeface="Arial"/>
              </a:rPr>
              <a:t>больших </a:t>
            </a:r>
            <a:r>
              <a:rPr b="0" lang="en-US" sz="1870" strike="noStrike" u="none">
                <a:solidFill>
                  <a:srgbClr val="000000"/>
                </a:solidFill>
                <a:effectLst/>
                <a:uFillTx/>
                <a:latin typeface="Arial"/>
                <a:ea typeface="Arial"/>
              </a:rPr>
              <a:t>объемов </a:t>
            </a:r>
            <a:r>
              <a:rPr b="0" lang="en-US" sz="1870" strike="noStrike" u="none">
                <a:solidFill>
                  <a:srgbClr val="000000"/>
                </a:solidFill>
                <a:effectLst/>
                <a:uFillTx/>
                <a:latin typeface="Arial"/>
                <a:ea typeface="Arial"/>
              </a:rPr>
              <a:t>данных в </a:t>
            </a:r>
            <a:r>
              <a:rPr b="0" lang="en-US" sz="1870" strike="noStrike" u="none">
                <a:solidFill>
                  <a:srgbClr val="000000"/>
                </a:solidFill>
                <a:effectLst/>
                <a:uFillTx/>
                <a:latin typeface="Arial"/>
                <a:ea typeface="Arial"/>
              </a:rPr>
              <a:t>реальном </a:t>
            </a:r>
            <a:r>
              <a:rPr b="0" lang="en-US" sz="1870" strike="noStrike" u="none">
                <a:solidFill>
                  <a:srgbClr val="000000"/>
                </a:solidFill>
                <a:effectLst/>
                <a:uFillTx/>
                <a:latin typeface="Arial"/>
                <a:ea typeface="Arial"/>
              </a:rPr>
              <a:t>времени и </a:t>
            </a:r>
            <a:r>
              <a:rPr b="0" lang="en-US" sz="1870" strike="noStrike" u="none">
                <a:solidFill>
                  <a:srgbClr val="000000"/>
                </a:solidFill>
                <a:effectLst/>
                <a:uFillTx/>
                <a:latin typeface="Arial"/>
                <a:ea typeface="Arial"/>
              </a:rPr>
              <a:t>предоставля</a:t>
            </a:r>
            <a:r>
              <a:rPr b="0" lang="en-US" sz="1870" strike="noStrike" u="none">
                <a:solidFill>
                  <a:srgbClr val="000000"/>
                </a:solidFill>
                <a:effectLst/>
                <a:uFillTx/>
                <a:latin typeface="Arial"/>
                <a:ea typeface="Arial"/>
              </a:rPr>
              <a:t>ет </a:t>
            </a:r>
            <a:r>
              <a:rPr b="0" lang="en-US" sz="1870" strike="noStrike" u="none">
                <a:solidFill>
                  <a:srgbClr val="000000"/>
                </a:solidFill>
                <a:effectLst/>
                <a:uFillTx/>
                <a:latin typeface="Arial"/>
                <a:ea typeface="Arial"/>
              </a:rPr>
              <a:t>инструменты </a:t>
            </a:r>
            <a:r>
              <a:rPr b="0" lang="en-US" sz="1870" strike="noStrike" u="none">
                <a:solidFill>
                  <a:srgbClr val="000000"/>
                </a:solidFill>
                <a:effectLst/>
                <a:uFillTx/>
                <a:latin typeface="Arial"/>
                <a:ea typeface="Arial"/>
              </a:rPr>
              <a:t>для </a:t>
            </a:r>
            <a:r>
              <a:rPr b="0" lang="en-US" sz="1870" strike="noStrike" u="none">
                <a:solidFill>
                  <a:srgbClr val="000000"/>
                </a:solidFill>
                <a:effectLst/>
                <a:uFillTx/>
                <a:latin typeface="Arial"/>
                <a:ea typeface="Arial"/>
              </a:rPr>
              <a:t>визуализации </a:t>
            </a:r>
            <a:r>
              <a:rPr b="0" lang="en-US" sz="1870" strike="noStrike" u="none">
                <a:solidFill>
                  <a:srgbClr val="000000"/>
                </a:solidFill>
                <a:effectLst/>
                <a:uFillTx/>
                <a:latin typeface="Arial"/>
                <a:ea typeface="Arial"/>
              </a:rPr>
              <a:t>аналитики.  </a:t>
            </a: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 name="Google Shape;92;p 4" descr=""/>
          <p:cNvPicPr/>
          <p:nvPr/>
        </p:nvPicPr>
        <p:blipFill>
          <a:blip r:embed="rId1"/>
          <a:stretch/>
        </p:blipFill>
        <p:spPr>
          <a:xfrm>
            <a:off x="0" y="0"/>
            <a:ext cx="12191760" cy="6857640"/>
          </a:xfrm>
          <a:prstGeom prst="rect">
            <a:avLst/>
          </a:prstGeom>
          <a:noFill/>
          <a:ln w="0">
            <a:noFill/>
          </a:ln>
        </p:spPr>
      </p:pic>
      <p:sp>
        <p:nvSpPr>
          <p:cNvPr id="66" name="Google Shape;100;p 4"/>
          <p:cNvSpPr/>
          <p:nvPr/>
        </p:nvSpPr>
        <p:spPr>
          <a:xfrm>
            <a:off x="421920" y="264960"/>
            <a:ext cx="680652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ru-RU" sz="3000" strike="noStrike" u="none">
                <a:solidFill>
                  <a:srgbClr val="46abf8"/>
                </a:solidFill>
                <a:effectLst/>
                <a:uFillTx/>
                <a:latin typeface="Arial"/>
                <a:ea typeface="Calibri"/>
              </a:rPr>
              <a:t>ФУНКЦИОНАЛЬНАЯ СТРУКТУРА</a:t>
            </a:r>
            <a:endParaRPr b="0" lang="en-US" sz="3000" strike="noStrike" u="none">
              <a:solidFill>
                <a:srgbClr val="ffffff"/>
              </a:solidFill>
              <a:effectLst/>
              <a:uFillTx/>
              <a:latin typeface="Arial"/>
            </a:endParaRPr>
          </a:p>
        </p:txBody>
      </p:sp>
      <p:sp>
        <p:nvSpPr>
          <p:cNvPr id="67" name="Скругленный прямоугольник 6"/>
          <p:cNvSpPr/>
          <p:nvPr/>
        </p:nvSpPr>
        <p:spPr>
          <a:xfrm>
            <a:off x="226800" y="821160"/>
            <a:ext cx="1179108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ru-RU" sz="1870" strike="noStrike" u="none">
              <a:solidFill>
                <a:schemeClr val="lt1"/>
              </a:solidFill>
              <a:effectLst/>
              <a:uFillTx/>
              <a:latin typeface="Arial"/>
              <a:ea typeface="Arial"/>
            </a:endParaRPr>
          </a:p>
        </p:txBody>
      </p:sp>
      <p:sp>
        <p:nvSpPr>
          <p:cNvPr id="68" name="TextBox 10"/>
          <p:cNvSpPr/>
          <p:nvPr/>
        </p:nvSpPr>
        <p:spPr>
          <a:xfrm>
            <a:off x="421920" y="910800"/>
            <a:ext cx="11366280" cy="1040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ru-RU" sz="2500" strike="noStrike" u="none">
                <a:solidFill>
                  <a:srgbClr val="000000"/>
                </a:solidFill>
                <a:effectLst/>
                <a:uFillTx/>
                <a:latin typeface="Arial"/>
                <a:ea typeface="Arial"/>
              </a:rPr>
              <a:t>Описание компонентов</a:t>
            </a:r>
            <a:endParaRPr b="0" lang="en-US" sz="250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p:txBody>
      </p:sp>
      <p:sp>
        <p:nvSpPr>
          <p:cNvPr id="69" name="TextBox 11"/>
          <p:cNvSpPr/>
          <p:nvPr/>
        </p:nvSpPr>
        <p:spPr>
          <a:xfrm>
            <a:off x="421920" y="911160"/>
            <a:ext cx="11366280" cy="5589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ru-RU" sz="2500" strike="noStrike" u="none">
                <a:solidFill>
                  <a:srgbClr val="000000"/>
                </a:solidFill>
                <a:effectLst/>
                <a:uFillTx/>
                <a:latin typeface="Arial"/>
                <a:ea typeface="Arial"/>
              </a:rPr>
              <a:t>Описание компонентов</a:t>
            </a:r>
            <a:endParaRPr b="0" lang="en-US" sz="250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Emission Service (Central Bank) </a:t>
            </a: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Emission Service (Центральный Банк)</a:t>
            </a:r>
            <a:r>
              <a:rPr b="0" lang="en-US" sz="1870" strike="noStrike" u="none">
                <a:solidFill>
                  <a:srgbClr val="000000"/>
                </a:solidFill>
                <a:effectLst/>
                <a:uFillTx/>
                <a:latin typeface="Arial"/>
                <a:ea typeface="Arial"/>
              </a:rPr>
              <a:t> управляет выпуском и изъятием цифрового рубля в соответствии с монетарной политикой государства. Сервис контролирует общий объем эмиссии, обеспечивает учет выпущенных средств и гарантирует прозрачность всех операций, связанных с созданием новых цифровых единиц.  </a:t>
            </a: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Banks Service (Central Bank)</a:t>
            </a: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Banks Service (Центральный Банк)</a:t>
            </a:r>
            <a:r>
              <a:rPr b="0" lang="en-US" sz="1870" strike="noStrike" u="none">
                <a:solidFill>
                  <a:srgbClr val="000000"/>
                </a:solidFill>
                <a:effectLst/>
                <a:uFillTx/>
                <a:latin typeface="Arial"/>
                <a:ea typeface="Arial"/>
              </a:rPr>
              <a:t> ведет учет счетов коммерческих банков в цифровых рублях, обеспечивая механизмы резервирования и межбанковского взаимодействия. Сервис поддерживает актуальные данные о балансах, обрабатывает запросы на проведение операций и гарантирует согласованность данных между участниками системы.  </a:t>
            </a: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Archives (Central Bank) </a:t>
            </a: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Archives (Центральный Банк)</a:t>
            </a:r>
            <a:r>
              <a:rPr b="0" lang="en-US" sz="1870" strike="noStrike" u="none">
                <a:solidFill>
                  <a:srgbClr val="000000"/>
                </a:solidFill>
                <a:effectLst/>
                <a:uFillTx/>
                <a:latin typeface="Arial"/>
                <a:ea typeface="Arial"/>
              </a:rPr>
              <a:t> хранит исторические данные о всех транзакциях в системе цифрового рубля, обеспечивая долгосрочное сохранение информации. Сервис предоставляет инструменты для поиска, аудита и экспорта данных, что необходимо для выполнения регуляторных требований и расследования инцидентов.  </a:t>
            </a: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 name="Google Shape;92;p 3" descr=""/>
          <p:cNvPicPr/>
          <p:nvPr/>
        </p:nvPicPr>
        <p:blipFill>
          <a:blip r:embed="rId1"/>
          <a:stretch/>
        </p:blipFill>
        <p:spPr>
          <a:xfrm>
            <a:off x="0" y="0"/>
            <a:ext cx="12191760" cy="6857640"/>
          </a:xfrm>
          <a:prstGeom prst="rect">
            <a:avLst/>
          </a:prstGeom>
          <a:noFill/>
          <a:ln w="0">
            <a:noFill/>
          </a:ln>
        </p:spPr>
      </p:pic>
      <p:sp>
        <p:nvSpPr>
          <p:cNvPr id="71" name="Google Shape;100;p 3"/>
          <p:cNvSpPr/>
          <p:nvPr/>
        </p:nvSpPr>
        <p:spPr>
          <a:xfrm>
            <a:off x="421920" y="264960"/>
            <a:ext cx="6806520" cy="380520"/>
          </a:xfrm>
          <a:prstGeom prst="rect">
            <a:avLst/>
          </a:prstGeom>
          <a:noFill/>
          <a:ln w="0">
            <a:noFill/>
          </a:ln>
        </p:spPr>
        <p:style>
          <a:lnRef idx="0"/>
          <a:fillRef idx="0"/>
          <a:effectRef idx="0"/>
          <a:fontRef idx="minor"/>
        </p:style>
        <p:txBody>
          <a:bodyPr lIns="122040" rIns="122040" tIns="60840" bIns="60840" anchor="ctr">
            <a:noAutofit/>
          </a:bodyPr>
          <a:p>
            <a:pPr>
              <a:lnSpc>
                <a:spcPct val="100000"/>
              </a:lnSpc>
            </a:pPr>
            <a:r>
              <a:rPr b="1" lang="ru-RU" sz="3000" strike="noStrike" u="none">
                <a:solidFill>
                  <a:srgbClr val="46abf8"/>
                </a:solidFill>
                <a:effectLst/>
                <a:uFillTx/>
                <a:latin typeface="Arial"/>
                <a:ea typeface="Calibri"/>
              </a:rPr>
              <a:t>ФУНКЦИОНАЛЬНАЯ СТРУКТУРА</a:t>
            </a:r>
            <a:endParaRPr b="0" lang="en-US" sz="3000" strike="noStrike" u="none">
              <a:solidFill>
                <a:srgbClr val="ffffff"/>
              </a:solidFill>
              <a:effectLst/>
              <a:uFillTx/>
              <a:latin typeface="Arial"/>
            </a:endParaRPr>
          </a:p>
        </p:txBody>
      </p:sp>
      <p:sp>
        <p:nvSpPr>
          <p:cNvPr id="72" name="Скругленный прямоугольник 5"/>
          <p:cNvSpPr/>
          <p:nvPr/>
        </p:nvSpPr>
        <p:spPr>
          <a:xfrm>
            <a:off x="226800" y="821160"/>
            <a:ext cx="11791080" cy="5860800"/>
          </a:xfrm>
          <a:prstGeom prst="roundRect">
            <a:avLst>
              <a:gd name="adj" fmla="val 3778"/>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ru-RU" sz="1870" strike="noStrike" u="none">
              <a:solidFill>
                <a:schemeClr val="lt1"/>
              </a:solidFill>
              <a:effectLst/>
              <a:uFillTx/>
              <a:latin typeface="Arial"/>
              <a:ea typeface="Arial"/>
            </a:endParaRPr>
          </a:p>
        </p:txBody>
      </p:sp>
      <p:sp>
        <p:nvSpPr>
          <p:cNvPr id="73" name="TextBox 8"/>
          <p:cNvSpPr/>
          <p:nvPr/>
        </p:nvSpPr>
        <p:spPr>
          <a:xfrm>
            <a:off x="421920" y="910800"/>
            <a:ext cx="11366280" cy="1040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ru-RU" sz="2500" strike="noStrike" u="none">
                <a:solidFill>
                  <a:srgbClr val="000000"/>
                </a:solidFill>
                <a:effectLst/>
                <a:uFillTx/>
                <a:latin typeface="Arial"/>
                <a:ea typeface="Arial"/>
              </a:rPr>
              <a:t>Описание компонентов</a:t>
            </a:r>
            <a:endParaRPr b="0" lang="en-US" sz="250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p:txBody>
      </p:sp>
      <p:sp>
        <p:nvSpPr>
          <p:cNvPr id="74" name="TextBox 9"/>
          <p:cNvSpPr/>
          <p:nvPr/>
        </p:nvSpPr>
        <p:spPr>
          <a:xfrm>
            <a:off x="421920" y="911160"/>
            <a:ext cx="11366280" cy="5589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ru-RU" sz="2500" strike="noStrike" u="none">
                <a:solidFill>
                  <a:srgbClr val="000000"/>
                </a:solidFill>
                <a:effectLst/>
                <a:uFillTx/>
                <a:latin typeface="Arial"/>
                <a:ea typeface="Arial"/>
              </a:rPr>
              <a:t>Описание компонентов</a:t>
            </a:r>
            <a:endParaRPr b="0" lang="en-US" sz="250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API Gateway (Commercial Bank)  </a:t>
            </a: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API Gateway (Коммерческий Банк)</a:t>
            </a:r>
            <a:r>
              <a:rPr b="0" lang="en-US" sz="1870" strike="noStrike" u="none">
                <a:solidFill>
                  <a:srgbClr val="000000"/>
                </a:solidFill>
                <a:effectLst/>
                <a:uFillTx/>
                <a:latin typeface="Arial"/>
                <a:ea typeface="Arial"/>
              </a:rPr>
              <a:t> обеспечивает взаимодействие между клиентскими приложениями, внутренними сервисами банка и инфраструктурой ЦБ. Шлюз обрабатывает запросы на проведение операций, проверяет права доступа и обеспечивает безопасную передачу данных между всеми участниками системы.  </a:t>
            </a: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Payment Service (Commercial Bank)  </a:t>
            </a: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Payment Service (Коммерческий Банк)</a:t>
            </a:r>
            <a:r>
              <a:rPr b="0" lang="en-US" sz="1870" strike="noStrike" u="none">
                <a:solidFill>
                  <a:srgbClr val="000000"/>
                </a:solidFill>
                <a:effectLst/>
                <a:uFillTx/>
                <a:latin typeface="Arial"/>
                <a:ea typeface="Arial"/>
              </a:rPr>
              <a:t> отвечает за обработку платежей клиентов, включая переводы между счетами, оплату товаров и услуг. Сервис проверяет доступность средств, выполняет AML-проверки и взаимодействует с ЦБ для проведения межбанковских операций, гарантируя быстрое и безопасное выполнение транзакций.  </a:t>
            </a: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Analytics Service (Commercial Bank)  </a:t>
            </a:r>
            <a:endParaRPr b="0" lang="en-US" sz="1870" strike="noStrike" u="none">
              <a:solidFill>
                <a:srgbClr val="ffffff"/>
              </a:solidFill>
              <a:effectLst/>
              <a:uFillTx/>
              <a:latin typeface="Arial"/>
            </a:endParaRPr>
          </a:p>
          <a:p>
            <a:pPr marL="343080" indent="-343080">
              <a:lnSpc>
                <a:spcPct val="100000"/>
              </a:lnSpc>
              <a:buClr>
                <a:srgbClr val="409de4"/>
              </a:buClr>
              <a:buFont typeface="Wingdings" charset="2"/>
              <a:buChar char=""/>
            </a:pPr>
            <a:r>
              <a:rPr b="1" lang="en-US" sz="1870" strike="noStrike" u="none">
                <a:solidFill>
                  <a:srgbClr val="000000"/>
                </a:solidFill>
                <a:effectLst/>
                <a:uFillTx/>
                <a:latin typeface="Arial"/>
                <a:ea typeface="Arial"/>
              </a:rPr>
              <a:t>Analytics Service (Коммерческий Банк)</a:t>
            </a:r>
            <a:r>
              <a:rPr b="0" lang="en-US" sz="1870" strike="noStrike" u="none">
                <a:solidFill>
                  <a:srgbClr val="000000"/>
                </a:solidFill>
                <a:effectLst/>
                <a:uFillTx/>
                <a:latin typeface="Arial"/>
                <a:ea typeface="Arial"/>
              </a:rPr>
              <a:t> анализирует поведение клиентов, выявляет потенциально мошеннические операции и формирует персонализированные предложения. Сервис использует данные о транзакциях для улучшения качества обслуживания и обеспечения соответствия регуляторным нормам.  </a:t>
            </a:r>
            <a:endParaRPr b="0" lang="en-US" sz="1870" strike="noStrike" u="none">
              <a:solidFill>
                <a:srgbClr val="ffffff"/>
              </a:solidFill>
              <a:effectLst/>
              <a:uFillTx/>
              <a:latin typeface="Arial"/>
            </a:endParaRPr>
          </a:p>
          <a:p>
            <a:pPr>
              <a:lnSpc>
                <a:spcPct val="100000"/>
              </a:lnSpc>
            </a:pPr>
            <a:endParaRPr b="0" lang="en-US" sz="187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Arial" pitchFamily="0" charset="1"/>
        <a:cs typeface="Arial" pitchFamily="0" charset="1"/>
      </a:majorFont>
      <a:minorFont>
        <a:latin typeface="Arial" pitchFamily="0" charset="1"/>
        <a:ea typeface="Arial" pitchFamily="0" charset="1"/>
        <a:cs typeface="Arial"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0" t="0" r="0" b="0"/>
          </a:path>
          <a:tileRect l="0" t="0" r="0" b="0"/>
        </a:gradFill>
        <a:gradFill>
          <a:gsLst>
            <a:gs pos="0">
              <a:schemeClr val="phClr">
                <a:tint val="80000"/>
              </a:schemeClr>
            </a:gs>
            <a:gs pos="100000">
              <a:schemeClr val="phClr">
                <a:shade val="30000"/>
              </a:schemeClr>
            </a:gs>
          </a:gsLst>
          <a:path path="circle">
            <a:fillToRect l="0" t="0" r="0" b="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635</TotalTime>
  <Application>LibreOffice/25.2.3.2$Linux_X86_64 LibreOffice_project/520$Build-2</Application>
  <AppVersion>15.0000</AppVersion>
  <Words>1336</Words>
  <Paragraphs>216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2025-05-23T04:58:11Z</dcterms:modified>
  <cp:revision>13</cp:revision>
  <dc:subject/>
  <dc:title>Презентация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Notes">
    <vt:i4>14</vt:i4>
  </property>
  <property fmtid="{D5CDD505-2E9C-101B-9397-08002B2CF9AE}" pid="4" name="PresentationFormat">
    <vt:lpwstr>Widescreen</vt:lpwstr>
  </property>
  <property fmtid="{D5CDD505-2E9C-101B-9397-08002B2CF9AE}" pid="5" name="Slides">
    <vt:i4>19</vt:i4>
  </property>
</Properties>
</file>